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66" r:id="rId2"/>
    <p:sldId id="269" r:id="rId3"/>
    <p:sldId id="276" r:id="rId4"/>
    <p:sldId id="636" r:id="rId5"/>
    <p:sldId id="277" r:id="rId6"/>
    <p:sldId id="637" r:id="rId7"/>
    <p:sldId id="508" r:id="rId8"/>
    <p:sldId id="510" r:id="rId9"/>
    <p:sldId id="509" r:id="rId10"/>
    <p:sldId id="507" r:id="rId11"/>
    <p:sldId id="562" r:id="rId12"/>
    <p:sldId id="634" r:id="rId13"/>
    <p:sldId id="514" r:id="rId14"/>
    <p:sldId id="271" r:id="rId15"/>
    <p:sldId id="361" r:id="rId16"/>
    <p:sldId id="274" r:id="rId17"/>
    <p:sldId id="614" r:id="rId18"/>
    <p:sldId id="539" r:id="rId19"/>
    <p:sldId id="635" r:id="rId20"/>
    <p:sldId id="520" r:id="rId21"/>
    <p:sldId id="638" r:id="rId22"/>
    <p:sldId id="522" r:id="rId23"/>
    <p:sldId id="523" r:id="rId24"/>
    <p:sldId id="633" r:id="rId25"/>
    <p:sldId id="639" r:id="rId26"/>
    <p:sldId id="640" r:id="rId27"/>
    <p:sldId id="641" r:id="rId28"/>
    <p:sldId id="532" r:id="rId29"/>
    <p:sldId id="256" r:id="rId30"/>
    <p:sldId id="307" r:id="rId31"/>
    <p:sldId id="642" r:id="rId32"/>
    <p:sldId id="533" r:id="rId33"/>
    <p:sldId id="643" r:id="rId34"/>
    <p:sldId id="644" r:id="rId35"/>
    <p:sldId id="645" r:id="rId36"/>
    <p:sldId id="646" r:id="rId37"/>
    <p:sldId id="374" r:id="rId38"/>
    <p:sldId id="511" r:id="rId39"/>
    <p:sldId id="379" r:id="rId40"/>
    <p:sldId id="647" r:id="rId41"/>
    <p:sldId id="615" r:id="rId42"/>
    <p:sldId id="607" r:id="rId43"/>
    <p:sldId id="536" r:id="rId44"/>
    <p:sldId id="608" r:id="rId45"/>
    <p:sldId id="619" r:id="rId46"/>
    <p:sldId id="620" r:id="rId47"/>
    <p:sldId id="609" r:id="rId48"/>
    <p:sldId id="537" r:id="rId49"/>
    <p:sldId id="648" r:id="rId50"/>
    <p:sldId id="611" r:id="rId51"/>
    <p:sldId id="610" r:id="rId52"/>
    <p:sldId id="538" r:id="rId53"/>
    <p:sldId id="612" r:id="rId54"/>
    <p:sldId id="613" r:id="rId55"/>
    <p:sldId id="600" r:id="rId56"/>
    <p:sldId id="601" r:id="rId57"/>
    <p:sldId id="602" r:id="rId58"/>
    <p:sldId id="603" r:id="rId59"/>
    <p:sldId id="617" r:id="rId60"/>
    <p:sldId id="618" r:id="rId61"/>
  </p:sldIdLst>
  <p:sldSz cx="6858000" cy="5143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 id="1" name="Annika Eberle" initials="AE" lastIdx="21" clrIdx="1">
    <p:extLst>
      <p:ext uri="{19B8F6BF-5375-455C-9EA6-DF929625EA0E}">
        <p15:presenceInfo xmlns:p15="http://schemas.microsoft.com/office/powerpoint/2012/main" userId="Annika Eberl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29"/>
    <p:restoredTop sz="69683" autoAdjust="0"/>
  </p:normalViewPr>
  <p:slideViewPr>
    <p:cSldViewPr snapToGrid="0" snapToObjects="1">
      <p:cViewPr varScale="1">
        <p:scale>
          <a:sx n="105" d="100"/>
          <a:sy n="105" d="100"/>
        </p:scale>
        <p:origin x="2916" y="90"/>
      </p:cViewPr>
      <p:guideLst>
        <p:guide orient="horz" pos="1620"/>
        <p:guide pos="2160"/>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2/14/2019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*use systems thinking and modeling to better understand the developing WTE industry in the US</a:t>
            </a:r>
          </a:p>
          <a:p>
            <a:pPr marL="171450" indent="-171450">
              <a:buFont typeface="Arial" panose="020B0604020202020204" pitchFamily="34" charset="0"/>
              <a:buChar char="•"/>
            </a:pPr>
            <a:r>
              <a:rPr lang="en-US" dirty="0"/>
              <a:t>Outcomes – SD model</a:t>
            </a:r>
          </a:p>
          <a:p>
            <a:pPr marL="628650" lvl="1" indent="-171450">
              <a:buFont typeface="Arial" panose="020B0604020202020204" pitchFamily="34" charset="0"/>
              <a:buChar char="•"/>
            </a:pPr>
            <a:r>
              <a:rPr lang="en-US" dirty="0"/>
              <a:t>Analyses that reveal non-</a:t>
            </a:r>
            <a:r>
              <a:rPr lang="en-US" dirty="0" err="1"/>
              <a:t>intuitvie</a:t>
            </a:r>
            <a:r>
              <a:rPr lang="en-US" dirty="0"/>
              <a:t> insights</a:t>
            </a:r>
          </a:p>
          <a:p>
            <a:pPr marL="628650" lvl="1" indent="-171450">
              <a:buFont typeface="Arial" panose="020B0604020202020204" pitchFamily="34" charset="0"/>
              <a:buChar char="•"/>
            </a:pPr>
            <a:r>
              <a:rPr lang="en-US" dirty="0"/>
              <a:t>Dissemination of our work to the broader WTE community</a:t>
            </a:r>
          </a:p>
          <a:p>
            <a:pPr marL="171450" lvl="0" indent="-171450">
              <a:buFont typeface="Arial" panose="020B0604020202020204" pitchFamily="34" charset="0"/>
              <a:buChar char="•"/>
            </a:pPr>
            <a:r>
              <a:rPr lang="en-US" dirty="0"/>
              <a:t>This project is relevant because the WTE is developing while at the same time novel WTE technologies are being developed. Our work identifies opportunities, synergies, and bottle necks to the development of the industry</a:t>
            </a:r>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3941812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State objectives</a:t>
            </a:r>
          </a:p>
          <a:p>
            <a:endParaRPr lang="en-US" dirty="0"/>
          </a:p>
          <a:p>
            <a:r>
              <a:rPr lang="en-US" dirty="0"/>
              <a:t>Briefly explain the investment options and explain the figure on the right</a:t>
            </a:r>
          </a:p>
          <a:p>
            <a:endParaRPr lang="en-US" dirty="0"/>
          </a:p>
        </p:txBody>
      </p:sp>
      <p:sp>
        <p:nvSpPr>
          <p:cNvPr id="4" name="Slide Number Placeholder 3"/>
          <p:cNvSpPr>
            <a:spLocks noGrp="1"/>
          </p:cNvSpPr>
          <p:nvPr>
            <p:ph type="sldNum" sz="quarter" idx="10"/>
          </p:nvPr>
        </p:nvSpPr>
        <p:spPr/>
        <p:txBody>
          <a:bodyPr/>
          <a:lstStyle/>
          <a:p>
            <a:fld id="{AF285793-58F2-5D45-93FF-B0076DA99FD1}" type="slidenum">
              <a:rPr lang="en-US" smtClean="0"/>
              <a:t>14</a:t>
            </a:fld>
            <a:endParaRPr lang="en-US"/>
          </a:p>
        </p:txBody>
      </p:sp>
    </p:spTree>
    <p:extLst>
      <p:ext uri="{BB962C8B-B14F-4D97-AF65-F5344CB8AC3E}">
        <p14:creationId xmlns:p14="http://schemas.microsoft.com/office/powerpoint/2010/main" val="3554062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Quickly state that a number of factors were varied including policy, learning, and tea</a:t>
            </a:r>
          </a:p>
          <a:p>
            <a:endParaRPr lang="en-US" dirty="0"/>
          </a:p>
          <a:p>
            <a:r>
              <a:rPr lang="en-US" dirty="0"/>
              <a:t>We used a large combinatorial design which resulted in ~ 1.5 MM individual simulations</a:t>
            </a:r>
          </a:p>
        </p:txBody>
      </p:sp>
      <p:sp>
        <p:nvSpPr>
          <p:cNvPr id="4" name="Slide Number Placeholder 3"/>
          <p:cNvSpPr>
            <a:spLocks noGrp="1"/>
          </p:cNvSpPr>
          <p:nvPr>
            <p:ph type="sldNum" sz="quarter" idx="5"/>
          </p:nvPr>
        </p:nvSpPr>
        <p:spPr/>
        <p:txBody>
          <a:bodyPr/>
          <a:lstStyle/>
          <a:p>
            <a:fld id="{AF285793-58F2-5D45-93FF-B0076DA99FD1}" type="slidenum">
              <a:rPr lang="en-US" smtClean="0"/>
              <a:t>15</a:t>
            </a:fld>
            <a:endParaRPr lang="en-US"/>
          </a:p>
        </p:txBody>
      </p:sp>
    </p:spTree>
    <p:extLst>
      <p:ext uri="{BB962C8B-B14F-4D97-AF65-F5344CB8AC3E}">
        <p14:creationId xmlns:p14="http://schemas.microsoft.com/office/powerpoint/2010/main" val="133803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Across the three sources of biogas assessed in this analysis, landfills have the largest energy production potential, followed by CAFOs. For CAFOs and POTWs in CA, CHP produces the greatest amount of energy, while electricity is the most productive technology for landfills.</a:t>
            </a:r>
          </a:p>
          <a:p>
            <a:endParaRPr lang="en-US" dirty="0"/>
          </a:p>
          <a:p>
            <a:r>
              <a:rPr lang="en-US" dirty="0"/>
              <a:t>In CA, we do see some takeoff for HTL, particularly for CAFOs. </a:t>
            </a:r>
          </a:p>
        </p:txBody>
      </p:sp>
      <p:sp>
        <p:nvSpPr>
          <p:cNvPr id="4" name="Slide Number Placeholder 3"/>
          <p:cNvSpPr>
            <a:spLocks noGrp="1"/>
          </p:cNvSpPr>
          <p:nvPr>
            <p:ph type="sldNum" sz="quarter" idx="10"/>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2985151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here on competition between HTL and others</a:t>
            </a:r>
          </a:p>
        </p:txBody>
      </p:sp>
      <p:sp>
        <p:nvSpPr>
          <p:cNvPr id="4" name="Slide Number Placeholder 3"/>
          <p:cNvSpPr>
            <a:spLocks noGrp="1"/>
          </p:cNvSpPr>
          <p:nvPr>
            <p:ph type="sldNum" sz="quarter" idx="5"/>
          </p:nvPr>
        </p:nvSpPr>
        <p:spPr/>
        <p:txBody>
          <a:bodyPr/>
          <a:lstStyle/>
          <a:p>
            <a:fld id="{AF285793-58F2-5D45-93FF-B0076DA99FD1}" type="slidenum">
              <a:rPr lang="en-US" smtClean="0"/>
              <a:t>18</a:t>
            </a:fld>
            <a:endParaRPr lang="en-US"/>
          </a:p>
        </p:txBody>
      </p:sp>
    </p:spTree>
    <p:extLst>
      <p:ext uri="{BB962C8B-B14F-4D97-AF65-F5344CB8AC3E}">
        <p14:creationId xmlns:p14="http://schemas.microsoft.com/office/powerpoint/2010/main" val="1823247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gn="l"/>
            <a:r>
              <a:rPr lang="en-US" sz="1200" dirty="0">
                <a:solidFill>
                  <a:srgbClr val="FF0000"/>
                </a:solidFill>
              </a:rPr>
              <a:t>*Author: Insert the words “In part” if your research is funded by entities outside of DOE. The wording would say, This work was authored in part by the Alliance . . . </a:t>
            </a:r>
          </a:p>
          <a:p>
            <a:pPr algn="l"/>
            <a:endParaRPr lang="en-US" sz="1200" dirty="0">
              <a:solidFill>
                <a:srgbClr val="FF0000"/>
              </a:solidFill>
            </a:endParaRPr>
          </a:p>
          <a:p>
            <a:pPr algn="l"/>
            <a:r>
              <a:rPr lang="en-US" sz="1200" dirty="0">
                <a:solidFill>
                  <a:srgbClr val="FF0000"/>
                </a:solidFill>
              </a:rPr>
              <a:t>**Author: insert applicable Department of Energy office and program office, e.g., U.S. Department of Energy Office of Science or U.S. Department of Energy Office of Energy Efficiency and Renewable Energy Solar Energy Technologies Office (spell out full office names; do not use initialisms/acronyms)].</a:t>
            </a:r>
          </a:p>
        </p:txBody>
      </p:sp>
      <p:sp>
        <p:nvSpPr>
          <p:cNvPr id="4" name="Slide Number Placeholder 3"/>
          <p:cNvSpPr>
            <a:spLocks noGrp="1"/>
          </p:cNvSpPr>
          <p:nvPr>
            <p:ph type="sldNum" sz="quarter" idx="10"/>
          </p:nvPr>
        </p:nvSpPr>
        <p:spPr/>
        <p:txBody>
          <a:bodyPr/>
          <a:lstStyle/>
          <a:p>
            <a:fld id="{AF285793-58F2-5D45-93FF-B0076DA99FD1}" type="slidenum">
              <a:rPr lang="en-US" smtClean="0"/>
              <a:t>24</a:t>
            </a:fld>
            <a:endParaRPr lang="en-US"/>
          </a:p>
        </p:txBody>
      </p:sp>
    </p:spTree>
    <p:extLst>
      <p:ext uri="{BB962C8B-B14F-4D97-AF65-F5344CB8AC3E}">
        <p14:creationId xmlns:p14="http://schemas.microsoft.com/office/powerpoint/2010/main" val="3214618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17186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29</a:t>
            </a:fld>
            <a:endParaRPr lang="en-US"/>
          </a:p>
        </p:txBody>
      </p:sp>
    </p:spTree>
    <p:extLst>
      <p:ext uri="{BB962C8B-B14F-4D97-AF65-F5344CB8AC3E}">
        <p14:creationId xmlns:p14="http://schemas.microsoft.com/office/powerpoint/2010/main" val="1418447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included HTL because we updated the HTL TEA</a:t>
            </a:r>
          </a:p>
          <a:p>
            <a:endParaRPr lang="en-US" dirty="0"/>
          </a:p>
          <a:p>
            <a:r>
              <a:rPr lang="en-US" dirty="0"/>
              <a:t>Competing for limited resources</a:t>
            </a:r>
          </a:p>
          <a:p>
            <a:endParaRPr lang="en-US" dirty="0"/>
          </a:p>
          <a:p>
            <a:r>
              <a:rPr lang="en-US" dirty="0"/>
              <a:t>HTL – technology development/learning in the context of mature technologies.</a:t>
            </a:r>
          </a:p>
          <a:p>
            <a:endParaRPr lang="en-US" dirty="0"/>
          </a:p>
        </p:txBody>
      </p:sp>
      <p:sp>
        <p:nvSpPr>
          <p:cNvPr id="4" name="Slide Number Placeholder 3"/>
          <p:cNvSpPr>
            <a:spLocks noGrp="1"/>
          </p:cNvSpPr>
          <p:nvPr>
            <p:ph type="sldNum" sz="quarter" idx="10"/>
          </p:nvPr>
        </p:nvSpPr>
        <p:spPr/>
        <p:txBody>
          <a:bodyPr/>
          <a:lstStyle/>
          <a:p>
            <a:fld id="{AF285793-58F2-5D45-93FF-B0076DA99FD1}" type="slidenum">
              <a:rPr lang="en-US" smtClean="0"/>
              <a:t>31</a:t>
            </a:fld>
            <a:endParaRPr lang="en-US"/>
          </a:p>
        </p:txBody>
      </p:sp>
    </p:spTree>
    <p:extLst>
      <p:ext uri="{BB962C8B-B14F-4D97-AF65-F5344CB8AC3E}">
        <p14:creationId xmlns:p14="http://schemas.microsoft.com/office/powerpoint/2010/main" val="1130870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285793-58F2-5D45-93FF-B0076DA99FD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8526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Sti</a:t>
            </a:r>
            <a:r>
              <a:rPr lang="en-US" dirty="0"/>
              <a:t> = Total effects index for factor “I”</a:t>
            </a:r>
          </a:p>
          <a:p>
            <a:r>
              <a:rPr lang="en-US" dirty="0"/>
              <a:t>V = variance </a:t>
            </a:r>
          </a:p>
          <a:p>
            <a:r>
              <a:rPr lang="en-US" dirty="0"/>
              <a:t>E = expected value</a:t>
            </a:r>
          </a:p>
          <a:p>
            <a:r>
              <a:rPr lang="en-US" dirty="0"/>
              <a:t>Y = dependent variable (model output)</a:t>
            </a:r>
          </a:p>
          <a:p>
            <a:r>
              <a:rPr lang="en-US" dirty="0"/>
              <a:t>X = independent variable (model factor)</a:t>
            </a:r>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263354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On going project</a:t>
            </a:r>
          </a:p>
          <a:p>
            <a:r>
              <a:rPr lang="en-US" dirty="0"/>
              <a:t>Began as a collaboration with EPA </a:t>
            </a:r>
          </a:p>
          <a:p>
            <a:r>
              <a:rPr lang="en-US" dirty="0"/>
              <a:t>Partners include PNNL, EPA</a:t>
            </a:r>
          </a:p>
          <a:p>
            <a:r>
              <a:rPr lang="en-US" dirty="0"/>
              <a:t>End of project goal : completed and vetted SD model of the WTE system in the US along with a suite of analyses that explore specific BETO/community questions</a:t>
            </a:r>
          </a:p>
        </p:txBody>
      </p:sp>
      <p:sp>
        <p:nvSpPr>
          <p:cNvPr id="4" name="Slide Number Placeholder 3"/>
          <p:cNvSpPr>
            <a:spLocks noGrp="1"/>
          </p:cNvSpPr>
          <p:nvPr>
            <p:ph type="sldNum" sz="quarter" idx="5"/>
          </p:nvPr>
        </p:nvSpPr>
        <p:spPr/>
        <p:txBody>
          <a:bodyPr/>
          <a:lstStyle/>
          <a:p>
            <a:fld id="{AF285793-58F2-5D45-93FF-B0076DA99FD1}" type="slidenum">
              <a:rPr lang="en-US" smtClean="0"/>
              <a:t>3</a:t>
            </a:fld>
            <a:endParaRPr lang="en-US"/>
          </a:p>
        </p:txBody>
      </p:sp>
    </p:spTree>
    <p:extLst>
      <p:ext uri="{BB962C8B-B14F-4D97-AF65-F5344CB8AC3E}">
        <p14:creationId xmlns:p14="http://schemas.microsoft.com/office/powerpoint/2010/main" val="4211494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 = null hypothesis</a:t>
            </a:r>
          </a:p>
          <a:p>
            <a:r>
              <a:rPr lang="en-US" dirty="0"/>
              <a:t>H1 = alternative hypothesis</a:t>
            </a:r>
          </a:p>
          <a:p>
            <a:r>
              <a:rPr lang="en-US" dirty="0"/>
              <a:t>Md = median</a:t>
            </a:r>
          </a:p>
          <a:p>
            <a:r>
              <a:rPr lang="en-US" dirty="0"/>
              <a:t>B = group of interest</a:t>
            </a:r>
          </a:p>
          <a:p>
            <a:r>
              <a:rPr lang="en-US" dirty="0"/>
              <a:t>B bar = group to compare B against</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321956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the three sources of biogas assessed in this analysis, landfills have the largest energy production potential, followed by CAFOs. For CAFOs and POTWs, CHP produces the greatest amount of energy, while electricity is the most productive technology for landfills.</a:t>
            </a:r>
          </a:p>
          <a:p>
            <a:endParaRPr lang="en-US" dirty="0"/>
          </a:p>
          <a:p>
            <a:r>
              <a:rPr lang="en-US" dirty="0"/>
              <a:t>In CA, we do see some takeoff for HTL, particularly for CAFOs. &lt;&lt;&lt;more here</a:t>
            </a:r>
          </a:p>
        </p:txBody>
      </p:sp>
      <p:sp>
        <p:nvSpPr>
          <p:cNvPr id="4" name="Slide Number Placeholder 3"/>
          <p:cNvSpPr>
            <a:spLocks noGrp="1"/>
          </p:cNvSpPr>
          <p:nvPr>
            <p:ph type="sldNum" sz="quarter" idx="10"/>
          </p:nvPr>
        </p:nvSpPr>
        <p:spPr/>
        <p:txBody>
          <a:bodyPr/>
          <a:lstStyle/>
          <a:p>
            <a:fld id="{AF285793-58F2-5D45-93FF-B0076DA99FD1}" type="slidenum">
              <a:rPr lang="en-US" smtClean="0"/>
              <a:t>40</a:t>
            </a:fld>
            <a:endParaRPr lang="en-US"/>
          </a:p>
        </p:txBody>
      </p:sp>
    </p:spTree>
    <p:extLst>
      <p:ext uri="{BB962C8B-B14F-4D97-AF65-F5344CB8AC3E}">
        <p14:creationId xmlns:p14="http://schemas.microsoft.com/office/powerpoint/2010/main" val="300901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across sources and technologies is somewhat different in ROTUS as compared to CA. CNG is the dominant technology for CAFOs and POTWs. Electricity is the dominant technology for landfills, with CNG very close behind.</a:t>
            </a:r>
          </a:p>
          <a:p>
            <a:endParaRPr lang="en-US" dirty="0"/>
          </a:p>
          <a:p>
            <a:r>
              <a:rPr lang="en-US" dirty="0"/>
              <a:t>Include a reference line for 2040 high, and CA</a:t>
            </a:r>
          </a:p>
          <a:p>
            <a:endParaRPr lang="en-US" dirty="0"/>
          </a:p>
          <a:p>
            <a:r>
              <a:rPr lang="en-US" dirty="0"/>
              <a:t>Reference showing default</a:t>
            </a:r>
          </a:p>
        </p:txBody>
      </p:sp>
      <p:sp>
        <p:nvSpPr>
          <p:cNvPr id="4" name="Slide Number Placeholder 3"/>
          <p:cNvSpPr>
            <a:spLocks noGrp="1"/>
          </p:cNvSpPr>
          <p:nvPr>
            <p:ph type="sldNum" sz="quarter" idx="10"/>
          </p:nvPr>
        </p:nvSpPr>
        <p:spPr/>
        <p:txBody>
          <a:bodyPr/>
          <a:lstStyle/>
          <a:p>
            <a:fld id="{AF285793-58F2-5D45-93FF-B0076DA99FD1}" type="slidenum">
              <a:rPr lang="en-US" smtClean="0"/>
              <a:t>41</a:t>
            </a:fld>
            <a:endParaRPr lang="en-US"/>
          </a:p>
        </p:txBody>
      </p:sp>
    </p:spTree>
    <p:extLst>
      <p:ext uri="{BB962C8B-B14F-4D97-AF65-F5344CB8AC3E}">
        <p14:creationId xmlns:p14="http://schemas.microsoft.com/office/powerpoint/2010/main" val="2659692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results in the above categories</a:t>
            </a:r>
          </a:p>
        </p:txBody>
      </p:sp>
      <p:sp>
        <p:nvSpPr>
          <p:cNvPr id="4" name="Slide Number Placeholder 3"/>
          <p:cNvSpPr>
            <a:spLocks noGrp="1"/>
          </p:cNvSpPr>
          <p:nvPr>
            <p:ph type="sldNum" sz="quarter" idx="10"/>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2136666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Methane recovery impacts active vs inactive differently. In CA there are more inactive than active182 vs 115, in ROTUS they are evenly split 1061 vs 1062</a:t>
            </a:r>
          </a:p>
        </p:txBody>
      </p:sp>
      <p:sp>
        <p:nvSpPr>
          <p:cNvPr id="4" name="Slide Number Placeholder 3"/>
          <p:cNvSpPr>
            <a:spLocks noGrp="1"/>
          </p:cNvSpPr>
          <p:nvPr>
            <p:ph type="sldNum" sz="quarter" idx="5"/>
          </p:nvPr>
        </p:nvSpPr>
        <p:spPr/>
        <p:txBody>
          <a:bodyPr/>
          <a:lstStyle/>
          <a:p>
            <a:fld id="{AF285793-58F2-5D45-93FF-B0076DA99FD1}" type="slidenum">
              <a:rPr lang="en-US" smtClean="0"/>
              <a:t>45</a:t>
            </a:fld>
            <a:endParaRPr lang="en-US"/>
          </a:p>
        </p:txBody>
      </p:sp>
    </p:spTree>
    <p:extLst>
      <p:ext uri="{BB962C8B-B14F-4D97-AF65-F5344CB8AC3E}">
        <p14:creationId xmlns:p14="http://schemas.microsoft.com/office/powerpoint/2010/main" val="306793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46</a:t>
            </a:fld>
            <a:endParaRPr lang="en-US"/>
          </a:p>
        </p:txBody>
      </p:sp>
    </p:spTree>
    <p:extLst>
      <p:ext uri="{BB962C8B-B14F-4D97-AF65-F5344CB8AC3E}">
        <p14:creationId xmlns:p14="http://schemas.microsoft.com/office/powerpoint/2010/main" val="2302009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landfills represent the largest potential source of energy from biogas (by up to 3X) the amount of methane recovered is a major factor affecting the total amount of energy produced from biogas. Landfills are very “leaky” with recovery rates as low as 40%. Modern sanitary landfills perform much better in terms of methane lost through leakage, but they have higher rates of oxidative methane loss (as high as 15%).</a:t>
            </a:r>
          </a:p>
          <a:p>
            <a:endParaRPr lang="en-US" dirty="0"/>
          </a:p>
          <a:p>
            <a:r>
              <a:rPr lang="en-US" dirty="0"/>
              <a:t>Interestingly, HTL maturity shows up as an important factor for overall energy production. &lt;&lt;&lt;more here</a:t>
            </a:r>
          </a:p>
          <a:p>
            <a:pPr marL="171450" indent="-171450">
              <a:buFont typeface="Arial" panose="020B0604020202020204" pitchFamily="34" charset="0"/>
              <a:buChar char="•"/>
            </a:pPr>
            <a:r>
              <a:rPr lang="en-US" dirty="0"/>
              <a:t>CA policies – biocrude, oil prices, LCFS, SB1883</a:t>
            </a:r>
          </a:p>
          <a:p>
            <a:pPr marL="171450" indent="-171450">
              <a:buFont typeface="Arial" panose="020B0604020202020204" pitchFamily="34" charset="0"/>
              <a:buChar char="•"/>
            </a:pPr>
            <a:endParaRPr lang="en-US" dirty="0"/>
          </a:p>
          <a:p>
            <a:r>
              <a:rPr lang="en-US" dirty="0"/>
              <a:t>Across all sources of biogas and energy conversion options assessed, the amount of biogas captured from landfills is the single most important factor when is comes to maximizing long-term energy production from biogas in CA. </a:t>
            </a:r>
          </a:p>
          <a:p>
            <a:pPr lvl="1"/>
            <a:r>
              <a:rPr lang="en-US" dirty="0"/>
              <a:t>We used industry average recovery rates and oxidation factors in the model and varied these conservatively.</a:t>
            </a:r>
          </a:p>
          <a:p>
            <a:pPr lvl="1"/>
            <a:r>
              <a:rPr lang="en-US" dirty="0"/>
              <a:t>Older landfills tend to be much less efficient at containing and capturing biogas. Efficiency values range from 0 to 95%, depending on the phase of the project (Lee et al., 2017)</a:t>
            </a:r>
          </a:p>
          <a:p>
            <a:pPr lvl="1"/>
            <a:r>
              <a:rPr lang="en-US" dirty="0"/>
              <a:t>Newer landfills have higher rates of oxidative loss of LFG. The IPCC suggests the loss of LFG though oxidation is 10%, studies have found this number to be between 30 and 44% (</a:t>
            </a:r>
            <a:r>
              <a:rPr lang="en-US" dirty="0" err="1"/>
              <a:t>Chanton</a:t>
            </a:r>
            <a:r>
              <a:rPr lang="en-US" dirty="0"/>
              <a:t> et al., 2009).</a:t>
            </a:r>
          </a:p>
          <a:p>
            <a:pPr lvl="2"/>
            <a:r>
              <a:rPr lang="en-US" dirty="0"/>
              <a:t>Oxidative loss of LFG is a GHG control strategy</a:t>
            </a:r>
          </a:p>
        </p:txBody>
      </p:sp>
      <p:sp>
        <p:nvSpPr>
          <p:cNvPr id="4" name="Slide Number Placeholder 3"/>
          <p:cNvSpPr>
            <a:spLocks noGrp="1"/>
          </p:cNvSpPr>
          <p:nvPr>
            <p:ph type="sldNum" sz="quarter" idx="10"/>
          </p:nvPr>
        </p:nvSpPr>
        <p:spPr/>
        <p:txBody>
          <a:bodyPr/>
          <a:lstStyle/>
          <a:p>
            <a:fld id="{AF285793-58F2-5D45-93FF-B0076DA99FD1}" type="slidenum">
              <a:rPr lang="en-US" smtClean="0"/>
              <a:t>48</a:t>
            </a:fld>
            <a:endParaRPr lang="en-US"/>
          </a:p>
        </p:txBody>
      </p:sp>
    </p:spTree>
    <p:extLst>
      <p:ext uri="{BB962C8B-B14F-4D97-AF65-F5344CB8AC3E}">
        <p14:creationId xmlns:p14="http://schemas.microsoft.com/office/powerpoint/2010/main" val="2953745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here on competition between HTL and others</a:t>
            </a:r>
          </a:p>
        </p:txBody>
      </p:sp>
      <p:sp>
        <p:nvSpPr>
          <p:cNvPr id="4" name="Slide Number Placeholder 3"/>
          <p:cNvSpPr>
            <a:spLocks noGrp="1"/>
          </p:cNvSpPr>
          <p:nvPr>
            <p:ph type="sldNum" sz="quarter" idx="5"/>
          </p:nvPr>
        </p:nvSpPr>
        <p:spPr/>
        <p:txBody>
          <a:bodyPr/>
          <a:lstStyle/>
          <a:p>
            <a:fld id="{AF285793-58F2-5D45-93FF-B0076DA99FD1}" type="slidenum">
              <a:rPr lang="en-US" smtClean="0"/>
              <a:t>49</a:t>
            </a:fld>
            <a:endParaRPr lang="en-US"/>
          </a:p>
        </p:txBody>
      </p:sp>
    </p:spTree>
    <p:extLst>
      <p:ext uri="{BB962C8B-B14F-4D97-AF65-F5344CB8AC3E}">
        <p14:creationId xmlns:p14="http://schemas.microsoft.com/office/powerpoint/2010/main" val="1823247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here on competition between HTL and others</a:t>
            </a:r>
          </a:p>
          <a:p>
            <a:endParaRPr lang="en-US" dirty="0"/>
          </a:p>
          <a:p>
            <a:r>
              <a:rPr lang="en-US" dirty="0"/>
              <a:t>Why does HTL sum to &gt; 1?</a:t>
            </a:r>
          </a:p>
        </p:txBody>
      </p:sp>
      <p:sp>
        <p:nvSpPr>
          <p:cNvPr id="4" name="Slide Number Placeholder 3"/>
          <p:cNvSpPr>
            <a:spLocks noGrp="1"/>
          </p:cNvSpPr>
          <p:nvPr>
            <p:ph type="sldNum" sz="quarter" idx="5"/>
          </p:nvPr>
        </p:nvSpPr>
        <p:spPr/>
        <p:txBody>
          <a:bodyPr/>
          <a:lstStyle/>
          <a:p>
            <a:fld id="{AF285793-58F2-5D45-93FF-B0076DA99FD1}" type="slidenum">
              <a:rPr lang="en-US" smtClean="0"/>
              <a:t>50</a:t>
            </a:fld>
            <a:endParaRPr lang="en-US"/>
          </a:p>
        </p:txBody>
      </p:sp>
    </p:spTree>
    <p:extLst>
      <p:ext uri="{BB962C8B-B14F-4D97-AF65-F5344CB8AC3E}">
        <p14:creationId xmlns:p14="http://schemas.microsoft.com/office/powerpoint/2010/main" val="1605686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Payback times for CNG are ~ 10 to 15 years for landfills, assuming only 50% utilization. For POTWs payback is ~ 6 to10 years for med and large POTWs.</a:t>
            </a:r>
          </a:p>
        </p:txBody>
      </p:sp>
      <p:sp>
        <p:nvSpPr>
          <p:cNvPr id="4" name="Slide Number Placeholder 3"/>
          <p:cNvSpPr>
            <a:spLocks noGrp="1"/>
          </p:cNvSpPr>
          <p:nvPr>
            <p:ph type="sldNum" sz="quarter" idx="5"/>
          </p:nvPr>
        </p:nvSpPr>
        <p:spPr/>
        <p:txBody>
          <a:bodyPr/>
          <a:lstStyle/>
          <a:p>
            <a:fld id="{AF285793-58F2-5D45-93FF-B0076DA99FD1}" type="slidenum">
              <a:rPr lang="en-US" smtClean="0"/>
              <a:t>52</a:t>
            </a:fld>
            <a:endParaRPr lang="en-US"/>
          </a:p>
        </p:txBody>
      </p:sp>
    </p:spTree>
    <p:extLst>
      <p:ext uri="{BB962C8B-B14F-4D97-AF65-F5344CB8AC3E}">
        <p14:creationId xmlns:p14="http://schemas.microsoft.com/office/powerpoint/2010/main" val="2812235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WESyS</a:t>
            </a:r>
            <a:r>
              <a:rPr lang="en-US" dirty="0"/>
              <a:t> is an SD model that tracks technology investment across two US regions (CA and </a:t>
            </a:r>
            <a:r>
              <a:rPr lang="en-US" dirty="0" err="1"/>
              <a:t>Rotus</a:t>
            </a:r>
            <a:r>
              <a:rPr lang="en-US" dirty="0"/>
              <a:t>) for landfills, CAFOs, and POTWs</a:t>
            </a:r>
          </a:p>
          <a:p>
            <a:r>
              <a:rPr lang="en-US" dirty="0"/>
              <a:t>Investment and buildout of the industry is tracked through time in a given simulation, results are a snapshot of the development trajectory over time</a:t>
            </a:r>
          </a:p>
          <a:p>
            <a:endParaRPr lang="en-US" dirty="0"/>
          </a:p>
          <a:p>
            <a:r>
              <a:rPr lang="en-US" dirty="0"/>
              <a:t>Explain why we are focused on CA and ROTUS</a:t>
            </a:r>
          </a:p>
          <a:p>
            <a:endParaRPr lang="en-US" dirty="0"/>
          </a:p>
          <a:p>
            <a:r>
              <a:rPr lang="en-US" dirty="0"/>
              <a:t>The model is build using publicly available peer reviewed data</a:t>
            </a:r>
          </a:p>
          <a:p>
            <a:r>
              <a:rPr lang="en-US" dirty="0"/>
              <a:t> </a:t>
            </a:r>
          </a:p>
          <a:p>
            <a:r>
              <a:rPr lang="en-US" dirty="0"/>
              <a:t>We have collaborated extensively with the EPA</a:t>
            </a:r>
          </a:p>
          <a:p>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1076048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sources of biogas, technical improvements are the predominant system levers. Yield and efficiency for CNG are observed for all sources of biogas as highly influential. Also, anaerobic digester yield and project delays are highly impactful for maximizing energy production from POTWs and from CAFOs. </a:t>
            </a:r>
          </a:p>
        </p:txBody>
      </p:sp>
      <p:sp>
        <p:nvSpPr>
          <p:cNvPr id="4" name="Slide Number Placeholder 3"/>
          <p:cNvSpPr>
            <a:spLocks noGrp="1"/>
          </p:cNvSpPr>
          <p:nvPr>
            <p:ph type="sldNum" sz="quarter" idx="5"/>
          </p:nvPr>
        </p:nvSpPr>
        <p:spPr/>
        <p:txBody>
          <a:bodyPr/>
          <a:lstStyle/>
          <a:p>
            <a:fld id="{AF285793-58F2-5D45-93FF-B0076DA99FD1}" type="slidenum">
              <a:rPr lang="en-US" smtClean="0"/>
              <a:t>53</a:t>
            </a:fld>
            <a:endParaRPr lang="en-US"/>
          </a:p>
        </p:txBody>
      </p:sp>
    </p:spTree>
    <p:extLst>
      <p:ext uri="{BB962C8B-B14F-4D97-AF65-F5344CB8AC3E}">
        <p14:creationId xmlns:p14="http://schemas.microsoft.com/office/powerpoint/2010/main" val="957090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here on competition between HTL and others</a:t>
            </a:r>
          </a:p>
          <a:p>
            <a:endParaRPr lang="en-US" dirty="0"/>
          </a:p>
          <a:p>
            <a:r>
              <a:rPr lang="en-US" dirty="0"/>
              <a:t>Why does HTL sum to &gt; 1?</a:t>
            </a:r>
          </a:p>
        </p:txBody>
      </p:sp>
      <p:sp>
        <p:nvSpPr>
          <p:cNvPr id="4" name="Slide Number Placeholder 3"/>
          <p:cNvSpPr>
            <a:spLocks noGrp="1"/>
          </p:cNvSpPr>
          <p:nvPr>
            <p:ph type="sldNum" sz="quarter" idx="5"/>
          </p:nvPr>
        </p:nvSpPr>
        <p:spPr/>
        <p:txBody>
          <a:bodyPr/>
          <a:lstStyle/>
          <a:p>
            <a:fld id="{AF285793-58F2-5D45-93FF-B0076DA99FD1}" type="slidenum">
              <a:rPr lang="en-US" smtClean="0"/>
              <a:t>54</a:t>
            </a:fld>
            <a:endParaRPr lang="en-US"/>
          </a:p>
        </p:txBody>
      </p:sp>
    </p:spTree>
    <p:extLst>
      <p:ext uri="{BB962C8B-B14F-4D97-AF65-F5344CB8AC3E}">
        <p14:creationId xmlns:p14="http://schemas.microsoft.com/office/powerpoint/2010/main" val="3213865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285793-58F2-5D45-93FF-B0076DA99FD1}" type="slidenum">
              <a:rPr lang="en-US" smtClean="0"/>
              <a:t>58</a:t>
            </a:fld>
            <a:endParaRPr lang="en-US"/>
          </a:p>
        </p:txBody>
      </p:sp>
    </p:spTree>
    <p:extLst>
      <p:ext uri="{BB962C8B-B14F-4D97-AF65-F5344CB8AC3E}">
        <p14:creationId xmlns:p14="http://schemas.microsoft.com/office/powerpoint/2010/main" val="2781063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more than 2,400 currently open and/or recently closed landfills across the U.S., there are approximately 600 operational waste-to-energy projects that convert municipal solid waste (MSW) to energy (Figure 1). Of the current projects, 75% convert biogas to electricity, 18% use direct incineration to generate electrical power, and 10% upgrade LFG to fuels and other products. </a:t>
            </a: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59</a:t>
            </a:fld>
            <a:endParaRPr lang="en-US"/>
          </a:p>
        </p:txBody>
      </p:sp>
    </p:spTree>
    <p:extLst>
      <p:ext uri="{BB962C8B-B14F-4D97-AF65-F5344CB8AC3E}">
        <p14:creationId xmlns:p14="http://schemas.microsoft.com/office/powerpoint/2010/main" val="304605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Our team has extensive experience in:</a:t>
            </a:r>
          </a:p>
          <a:p>
            <a:pPr lvl="1"/>
            <a:r>
              <a:rPr lang="en-US" dirty="0"/>
              <a:t>System dynamics modeling</a:t>
            </a:r>
          </a:p>
          <a:p>
            <a:pPr lvl="1"/>
            <a:r>
              <a:rPr lang="en-US" dirty="0"/>
              <a:t>Statistical computing</a:t>
            </a:r>
          </a:p>
          <a:p>
            <a:pPr lvl="1"/>
            <a:r>
              <a:rPr lang="en-US" dirty="0"/>
              <a:t>High performance computing and database</a:t>
            </a:r>
          </a:p>
          <a:p>
            <a:pPr lvl="1"/>
            <a:r>
              <a:rPr lang="en-US" dirty="0"/>
              <a:t>Chemical engineering</a:t>
            </a:r>
          </a:p>
          <a:p>
            <a:pPr lvl="1"/>
            <a:r>
              <a:rPr lang="en-US" dirty="0"/>
              <a:t>Policy analysis</a:t>
            </a:r>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285613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We have regular meetings with our BETO technology manager, including analysis briefings and interactive modeling and visualization demos</a:t>
            </a:r>
          </a:p>
          <a:p>
            <a:endParaRPr lang="en-US" dirty="0"/>
          </a:p>
          <a:p>
            <a:r>
              <a:rPr lang="en-US" dirty="0"/>
              <a:t>Regular meetings with our subcontractor and team</a:t>
            </a:r>
          </a:p>
          <a:p>
            <a:endParaRPr lang="en-US" dirty="0"/>
          </a:p>
          <a:p>
            <a:r>
              <a:rPr lang="en-US" dirty="0"/>
              <a:t>We use industry standard best practices for model building, analysis, coding, database management, and versioning</a:t>
            </a:r>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3671610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WESyS</a:t>
            </a:r>
            <a:r>
              <a:rPr lang="en-US" dirty="0"/>
              <a:t> is built using system dynamics</a:t>
            </a:r>
          </a:p>
          <a:p>
            <a:endParaRPr lang="en-US" dirty="0"/>
          </a:p>
          <a:p>
            <a:r>
              <a:rPr lang="en-US" dirty="0"/>
              <a:t>SD was originally developed at MIT in the 1940s for modeling non-linear feed back systems – radar control</a:t>
            </a:r>
          </a:p>
          <a:p>
            <a:endParaRPr lang="en-US" dirty="0"/>
          </a:p>
          <a:p>
            <a:r>
              <a:rPr lang="en-US" dirty="0"/>
              <a:t>It has since been used extensively in industry and government to model complex systems including policy and environment</a:t>
            </a:r>
          </a:p>
          <a:p>
            <a:endParaRPr lang="en-US" dirty="0"/>
          </a:p>
          <a:p>
            <a:r>
              <a:rPr lang="en-US" dirty="0"/>
              <a:t>SD uses a system of coupled ODEs to represent the concepts of stocks and flows</a:t>
            </a:r>
          </a:p>
          <a:p>
            <a:endParaRPr lang="en-US" dirty="0"/>
          </a:p>
          <a:p>
            <a:r>
              <a:rPr lang="en-US" dirty="0"/>
              <a:t>SD modeling uses systems thinking along with modeling to uncover endogenous system behavior (non trivial insights)</a:t>
            </a:r>
          </a:p>
        </p:txBody>
      </p:sp>
      <p:sp>
        <p:nvSpPr>
          <p:cNvPr id="4" name="Slide Number Placeholder 3"/>
          <p:cNvSpPr>
            <a:spLocks noGrp="1"/>
          </p:cNvSpPr>
          <p:nvPr>
            <p:ph type="sldNum" sz="quarter" idx="5"/>
          </p:nvPr>
        </p:nvSpPr>
        <p:spPr/>
        <p:txBody>
          <a:bodyPr/>
          <a:lstStyle/>
          <a:p>
            <a:fld id="{AF285793-58F2-5D45-93FF-B0076DA99FD1}" type="slidenum">
              <a:rPr lang="en-US" smtClean="0"/>
              <a:t>9</a:t>
            </a:fld>
            <a:endParaRPr lang="en-US"/>
          </a:p>
        </p:txBody>
      </p:sp>
    </p:spTree>
    <p:extLst>
      <p:ext uri="{BB962C8B-B14F-4D97-AF65-F5344CB8AC3E}">
        <p14:creationId xmlns:p14="http://schemas.microsoft.com/office/powerpoint/2010/main" val="55875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Walk through the influence diagram here</a:t>
            </a:r>
          </a:p>
          <a:p>
            <a:endParaRPr lang="en-US" dirty="0"/>
          </a:p>
        </p:txBody>
      </p:sp>
      <p:sp>
        <p:nvSpPr>
          <p:cNvPr id="4" name="Slide Number Placeholder 3"/>
          <p:cNvSpPr>
            <a:spLocks noGrp="1"/>
          </p:cNvSpPr>
          <p:nvPr>
            <p:ph type="sldNum" sz="quarter" idx="10"/>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406281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Use knowledge of system behavior and input from domain experts to build and populate models of the waste-to-energy (WTE) system.</a:t>
            </a:r>
          </a:p>
          <a:p>
            <a:r>
              <a:rPr lang="en-US" sz="1200" dirty="0">
                <a:latin typeface="Calibri" panose="020F0502020204030204" pitchFamily="34" charset="0"/>
                <a:cs typeface="Calibri" panose="020F0502020204030204" pitchFamily="34" charset="0"/>
              </a:rPr>
              <a:t>Develop models using a flexible, transparent, and modular architecture.</a:t>
            </a:r>
          </a:p>
          <a:p>
            <a:r>
              <a:rPr lang="en-US" sz="1200" dirty="0">
                <a:latin typeface="Calibri" panose="020F0502020204030204" pitchFamily="34" charset="0"/>
                <a:cs typeface="Calibri" panose="020F0502020204030204" pitchFamily="34" charset="0"/>
              </a:rPr>
              <a:t>Conduct rigorous statistically based sensitivity and model validation.</a:t>
            </a:r>
          </a:p>
          <a:p>
            <a:r>
              <a:rPr lang="en-US" altLang="en-US" sz="1200" dirty="0">
                <a:latin typeface="Calibri" panose="020F0502020204030204" pitchFamily="34" charset="0"/>
                <a:cs typeface="Calibri" panose="020F0502020204030204" pitchFamily="34" charset="0"/>
              </a:rPr>
              <a:t>Use only vetted resource, market, and techno-economic data. </a:t>
            </a:r>
          </a:p>
          <a:p>
            <a:endParaRPr lang="en-US" dirty="0"/>
          </a:p>
          <a:p>
            <a:pPr marL="0" indent="0">
              <a:buNone/>
            </a:pPr>
            <a:r>
              <a:rPr lang="en-US" altLang="en-US" sz="1800" b="1" dirty="0">
                <a:latin typeface="Calibri" panose="020F0502020204030204" pitchFamily="34" charset="0"/>
                <a:cs typeface="Calibri" panose="020F0502020204030204" pitchFamily="34" charset="0"/>
              </a:rPr>
              <a:t>Challenges</a:t>
            </a:r>
          </a:p>
          <a:p>
            <a:pPr lvl="1"/>
            <a:r>
              <a:rPr lang="en-US" altLang="en-US" sz="1800" dirty="0">
                <a:latin typeface="Calibri" panose="020F0502020204030204" pitchFamily="34" charset="0"/>
                <a:cs typeface="Calibri" panose="020F0502020204030204" pitchFamily="34" charset="0"/>
              </a:rPr>
              <a:t>Consistent and verified data</a:t>
            </a:r>
          </a:p>
          <a:p>
            <a:pPr lvl="1"/>
            <a:r>
              <a:rPr lang="en-US" altLang="en-US" sz="1800" dirty="0">
                <a:latin typeface="Calibri" panose="020F0502020204030204" pitchFamily="34" charset="0"/>
                <a:cs typeface="Calibri" panose="020F0502020204030204" pitchFamily="34" charset="0"/>
              </a:rPr>
              <a:t>Anticipating analyses that are relevant to the industry.</a:t>
            </a:r>
            <a:endParaRPr lang="en-US" dirty="0"/>
          </a:p>
        </p:txBody>
      </p:sp>
      <p:sp>
        <p:nvSpPr>
          <p:cNvPr id="4" name="Slide Number Placeholder 3"/>
          <p:cNvSpPr>
            <a:spLocks noGrp="1"/>
          </p:cNvSpPr>
          <p:nvPr>
            <p:ph type="sldNum" sz="quarter" idx="10"/>
          </p:nvPr>
        </p:nvSpPr>
        <p:spPr/>
        <p:txBody>
          <a:bodyPr/>
          <a:lstStyle/>
          <a:p>
            <a:fld id="{AF285793-58F2-5D45-93FF-B0076DA99FD1}" type="slidenum">
              <a:rPr lang="en-US" smtClean="0"/>
              <a:t>11</a:t>
            </a:fld>
            <a:endParaRPr lang="en-US"/>
          </a:p>
        </p:txBody>
      </p:sp>
    </p:spTree>
    <p:extLst>
      <p:ext uri="{BB962C8B-B14F-4D97-AF65-F5344CB8AC3E}">
        <p14:creationId xmlns:p14="http://schemas.microsoft.com/office/powerpoint/2010/main" val="200794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Built an SD model</a:t>
            </a:r>
          </a:p>
          <a:p>
            <a:r>
              <a:rPr lang="en-US" dirty="0"/>
              <a:t>Developed a state of the art workflow around the data model and analysis</a:t>
            </a:r>
          </a:p>
          <a:p>
            <a:r>
              <a:rPr lang="en-US" dirty="0"/>
              <a:t>Conduced several studies examining the energy fates for CA and </a:t>
            </a:r>
            <a:r>
              <a:rPr lang="en-US" dirty="0" err="1"/>
              <a:t>rotus</a:t>
            </a:r>
            <a:r>
              <a:rPr lang="en-US" dirty="0"/>
              <a:t> WTE systems</a:t>
            </a:r>
          </a:p>
          <a:p>
            <a:r>
              <a:rPr lang="en-US" dirty="0"/>
              <a:t>Data cave</a:t>
            </a:r>
          </a:p>
          <a:p>
            <a:r>
              <a:rPr lang="en-US" dirty="0"/>
              <a:t>Statistical tools</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13</a:t>
            </a:fld>
            <a:endParaRPr lang="en-US"/>
          </a:p>
        </p:txBody>
      </p:sp>
    </p:spTree>
    <p:extLst>
      <p:ext uri="{BB962C8B-B14F-4D97-AF65-F5344CB8AC3E}">
        <p14:creationId xmlns:p14="http://schemas.microsoft.com/office/powerpoint/2010/main" val="1144592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1983259" y="387178"/>
            <a:ext cx="4751173" cy="3039762"/>
          </a:xfrm>
          <a:prstGeom prst="rect">
            <a:avLst/>
          </a:prstGeom>
          <a:ln>
            <a:solidFill>
              <a:schemeClr val="tx1">
                <a:lumMod val="20000"/>
                <a:lumOff val="80000"/>
              </a:schemeClr>
            </a:solidFill>
          </a:ln>
        </p:spPr>
      </p:pic>
      <p:sp>
        <p:nvSpPr>
          <p:cNvPr id="3" name="TextBox 2"/>
          <p:cNvSpPr txBox="1"/>
          <p:nvPr userDrawn="1"/>
        </p:nvSpPr>
        <p:spPr>
          <a:xfrm>
            <a:off x="240956" y="222425"/>
            <a:ext cx="1680519" cy="3208571"/>
          </a:xfrm>
          <a:prstGeom prst="rect">
            <a:avLst/>
          </a:prstGeom>
          <a:noFill/>
        </p:spPr>
        <p:txBody>
          <a:bodyPr wrap="square" rtlCol="0">
            <a:spAutoFit/>
          </a:bodyPr>
          <a:lstStyle/>
          <a:p>
            <a:pPr algn="l"/>
            <a:r>
              <a:rPr lang="en-US" sz="1350" b="1" i="1" dirty="0">
                <a:solidFill>
                  <a:srgbClr val="FF0000"/>
                </a:solidFill>
              </a:rPr>
              <a:t>PC Users:</a:t>
            </a:r>
          </a:p>
          <a:p>
            <a:pPr algn="l"/>
            <a:r>
              <a:rPr lang="en-US" sz="1350" i="1" dirty="0">
                <a:solidFill>
                  <a:srgbClr val="FF0000"/>
                </a:solidFill>
              </a:rPr>
              <a:t>Microsoft PowerPoint for Windows has default settings that continually compress images. To avoid loss</a:t>
            </a:r>
            <a:r>
              <a:rPr lang="en-US" sz="1350" i="1" baseline="0" dirty="0">
                <a:solidFill>
                  <a:srgbClr val="FF0000"/>
                </a:solidFill>
              </a:rPr>
              <a:t> of quality </a:t>
            </a:r>
            <a:r>
              <a:rPr lang="en-US" sz="1350" i="1" dirty="0">
                <a:solidFill>
                  <a:srgbClr val="FF0000"/>
                </a:solidFill>
              </a:rPr>
              <a:t>for photos and graphics within this presentation file,</a:t>
            </a:r>
            <a:r>
              <a:rPr lang="en-US" sz="1350" i="1" baseline="0" dirty="0">
                <a:solidFill>
                  <a:srgbClr val="FF0000"/>
                </a:solidFill>
              </a:rPr>
              <a:t> </a:t>
            </a:r>
            <a:r>
              <a:rPr lang="en-US" sz="1350" i="1" dirty="0">
                <a:solidFill>
                  <a:srgbClr val="FF0000"/>
                </a:solidFill>
              </a:rPr>
              <a:t>please follow these</a:t>
            </a:r>
            <a:r>
              <a:rPr lang="en-US" sz="1350" i="1" baseline="0" dirty="0">
                <a:solidFill>
                  <a:srgbClr val="FF0000"/>
                </a:solidFill>
              </a:rPr>
              <a:t> instructions </a:t>
            </a:r>
            <a:r>
              <a:rPr lang="en-US" sz="1350" i="1" dirty="0">
                <a:solidFill>
                  <a:srgbClr val="FF0000"/>
                </a:solidFill>
              </a:rPr>
              <a:t>to change your software settings.</a:t>
            </a:r>
            <a:endParaRPr lang="en-US" sz="1350" dirty="0"/>
          </a:p>
          <a:p>
            <a:endParaRPr lang="en-US" sz="1350" dirty="0"/>
          </a:p>
        </p:txBody>
      </p:sp>
    </p:spTree>
    <p:extLst>
      <p:ext uri="{BB962C8B-B14F-4D97-AF65-F5344CB8AC3E}">
        <p14:creationId xmlns:p14="http://schemas.microsoft.com/office/powerpoint/2010/main" val="16136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
        <p:nvSpPr>
          <p:cNvPr id="2" name="Title 1"/>
          <p:cNvSpPr>
            <a:spLocks noGrp="1"/>
          </p:cNvSpPr>
          <p:nvPr>
            <p:ph type="title" hasCustomPrompt="1"/>
          </p:nvPr>
        </p:nvSpPr>
        <p:spPr>
          <a:xfrm>
            <a:off x="342900" y="1"/>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6" y="1387198"/>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36" name="Text Placeholder 6"/>
          <p:cNvSpPr>
            <a:spLocks noGrp="1"/>
          </p:cNvSpPr>
          <p:nvPr>
            <p:ph type="body" sz="quarter" idx="18" hasCustomPrompt="1"/>
          </p:nvPr>
        </p:nvSpPr>
        <p:spPr>
          <a:xfrm>
            <a:off x="351235" y="1387198"/>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1</a:t>
            </a:r>
          </a:p>
        </p:txBody>
      </p:sp>
      <p:cxnSp>
        <p:nvCxnSpPr>
          <p:cNvPr id="37" name="Straight Connector 36"/>
          <p:cNvCxnSpPr/>
          <p:nvPr userDrawn="1"/>
        </p:nvCxnSpPr>
        <p:spPr>
          <a:xfrm>
            <a:off x="737746"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6" y="1866532"/>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39" name="Text Placeholder 6"/>
          <p:cNvSpPr>
            <a:spLocks noGrp="1"/>
          </p:cNvSpPr>
          <p:nvPr>
            <p:ph type="body" sz="quarter" idx="20" hasCustomPrompt="1"/>
          </p:nvPr>
        </p:nvSpPr>
        <p:spPr>
          <a:xfrm>
            <a:off x="351235" y="1866532"/>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2</a:t>
            </a:r>
          </a:p>
        </p:txBody>
      </p:sp>
      <p:cxnSp>
        <p:nvCxnSpPr>
          <p:cNvPr id="40" name="Straight Connector 39"/>
          <p:cNvCxnSpPr/>
          <p:nvPr userDrawn="1"/>
        </p:nvCxnSpPr>
        <p:spPr>
          <a:xfrm>
            <a:off x="737746"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6" y="2351089"/>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43" name="Text Placeholder 6"/>
          <p:cNvSpPr>
            <a:spLocks noGrp="1"/>
          </p:cNvSpPr>
          <p:nvPr>
            <p:ph type="body" sz="quarter" idx="22" hasCustomPrompt="1"/>
          </p:nvPr>
        </p:nvSpPr>
        <p:spPr>
          <a:xfrm>
            <a:off x="351235" y="2351089"/>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3</a:t>
            </a:r>
          </a:p>
        </p:txBody>
      </p:sp>
      <p:cxnSp>
        <p:nvCxnSpPr>
          <p:cNvPr id="44" name="Straight Connector 43"/>
          <p:cNvCxnSpPr/>
          <p:nvPr userDrawn="1"/>
        </p:nvCxnSpPr>
        <p:spPr>
          <a:xfrm>
            <a:off x="737746"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6" y="2836648"/>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0" name="Text Placeholder 6"/>
          <p:cNvSpPr>
            <a:spLocks noGrp="1"/>
          </p:cNvSpPr>
          <p:nvPr>
            <p:ph type="body" sz="quarter" idx="24" hasCustomPrompt="1"/>
          </p:nvPr>
        </p:nvSpPr>
        <p:spPr>
          <a:xfrm>
            <a:off x="351235" y="2836648"/>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4</a:t>
            </a:r>
          </a:p>
        </p:txBody>
      </p:sp>
      <p:cxnSp>
        <p:nvCxnSpPr>
          <p:cNvPr id="51" name="Straight Connector 50"/>
          <p:cNvCxnSpPr/>
          <p:nvPr userDrawn="1"/>
        </p:nvCxnSpPr>
        <p:spPr>
          <a:xfrm>
            <a:off x="737746"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6" y="3328432"/>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3" name="Text Placeholder 6"/>
          <p:cNvSpPr>
            <a:spLocks noGrp="1"/>
          </p:cNvSpPr>
          <p:nvPr>
            <p:ph type="body" sz="quarter" idx="26" hasCustomPrompt="1"/>
          </p:nvPr>
        </p:nvSpPr>
        <p:spPr>
          <a:xfrm>
            <a:off x="351235" y="3328432"/>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5</a:t>
            </a:r>
          </a:p>
        </p:txBody>
      </p:sp>
      <p:cxnSp>
        <p:nvCxnSpPr>
          <p:cNvPr id="54" name="Straight Connector 53"/>
          <p:cNvCxnSpPr/>
          <p:nvPr userDrawn="1"/>
        </p:nvCxnSpPr>
        <p:spPr>
          <a:xfrm>
            <a:off x="737746"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6" y="3813991"/>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6" name="Text Placeholder 6"/>
          <p:cNvSpPr>
            <a:spLocks noGrp="1"/>
          </p:cNvSpPr>
          <p:nvPr>
            <p:ph type="body" sz="quarter" idx="28" hasCustomPrompt="1"/>
          </p:nvPr>
        </p:nvSpPr>
        <p:spPr>
          <a:xfrm>
            <a:off x="351235" y="3813991"/>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6</a:t>
            </a:r>
          </a:p>
        </p:txBody>
      </p:sp>
      <p:cxnSp>
        <p:nvCxnSpPr>
          <p:cNvPr id="57" name="Straight Connector 56"/>
          <p:cNvCxnSpPr/>
          <p:nvPr userDrawn="1"/>
        </p:nvCxnSpPr>
        <p:spPr>
          <a:xfrm>
            <a:off x="737746"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6" y="4299549"/>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9" name="Text Placeholder 6"/>
          <p:cNvSpPr>
            <a:spLocks noGrp="1"/>
          </p:cNvSpPr>
          <p:nvPr>
            <p:ph type="body" sz="quarter" idx="30" hasCustomPrompt="1"/>
          </p:nvPr>
        </p:nvSpPr>
        <p:spPr>
          <a:xfrm>
            <a:off x="351235" y="4299549"/>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7</a:t>
            </a:r>
          </a:p>
        </p:txBody>
      </p:sp>
      <p:cxnSp>
        <p:nvCxnSpPr>
          <p:cNvPr id="60" name="Straight Connector 59"/>
          <p:cNvCxnSpPr/>
          <p:nvPr userDrawn="1"/>
        </p:nvCxnSpPr>
        <p:spPr>
          <a:xfrm>
            <a:off x="737746"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8859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C Slide - 1">
    <p:spTree>
      <p:nvGrpSpPr>
        <p:cNvPr id="1" name=""/>
        <p:cNvGrpSpPr/>
        <p:nvPr/>
      </p:nvGrpSpPr>
      <p:grpSpPr>
        <a:xfrm>
          <a:off x="0" y="0"/>
          <a:ext cx="0" cy="0"/>
          <a:chOff x="0" y="0"/>
          <a:chExt cx="0" cy="0"/>
        </a:xfrm>
      </p:grpSpPr>
      <p:sp>
        <p:nvSpPr>
          <p:cNvPr id="4" name="TextBox 3"/>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
        <p:nvSpPr>
          <p:cNvPr id="2" name="Title 1"/>
          <p:cNvSpPr>
            <a:spLocks noGrp="1"/>
          </p:cNvSpPr>
          <p:nvPr>
            <p:ph type="title" hasCustomPrompt="1"/>
          </p:nvPr>
        </p:nvSpPr>
        <p:spPr>
          <a:xfrm>
            <a:off x="342900" y="1"/>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6" y="1387198"/>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36" name="Text Placeholder 6"/>
          <p:cNvSpPr>
            <a:spLocks noGrp="1"/>
          </p:cNvSpPr>
          <p:nvPr>
            <p:ph type="body" sz="quarter" idx="18" hasCustomPrompt="1"/>
          </p:nvPr>
        </p:nvSpPr>
        <p:spPr>
          <a:xfrm>
            <a:off x="351235" y="1387198"/>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1</a:t>
            </a:r>
          </a:p>
        </p:txBody>
      </p:sp>
      <p:cxnSp>
        <p:nvCxnSpPr>
          <p:cNvPr id="37" name="Straight Connector 36"/>
          <p:cNvCxnSpPr/>
          <p:nvPr userDrawn="1"/>
        </p:nvCxnSpPr>
        <p:spPr>
          <a:xfrm>
            <a:off x="737746"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6" y="18665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Section Name</a:t>
            </a:r>
          </a:p>
        </p:txBody>
      </p:sp>
      <p:sp>
        <p:nvSpPr>
          <p:cNvPr id="39" name="Text Placeholder 6"/>
          <p:cNvSpPr>
            <a:spLocks noGrp="1"/>
          </p:cNvSpPr>
          <p:nvPr>
            <p:ph type="body" sz="quarter" idx="20" hasCustomPrompt="1"/>
          </p:nvPr>
        </p:nvSpPr>
        <p:spPr>
          <a:xfrm>
            <a:off x="351235" y="187355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2</a:t>
            </a:r>
          </a:p>
        </p:txBody>
      </p:sp>
      <p:cxnSp>
        <p:nvCxnSpPr>
          <p:cNvPr id="40" name="Straight Connector 39"/>
          <p:cNvCxnSpPr/>
          <p:nvPr userDrawn="1"/>
        </p:nvCxnSpPr>
        <p:spPr>
          <a:xfrm>
            <a:off x="737746"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6" y="235108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43" name="Text Placeholder 6"/>
          <p:cNvSpPr>
            <a:spLocks noGrp="1"/>
          </p:cNvSpPr>
          <p:nvPr>
            <p:ph type="body" sz="quarter" idx="22" hasCustomPrompt="1"/>
          </p:nvPr>
        </p:nvSpPr>
        <p:spPr>
          <a:xfrm>
            <a:off x="351235" y="2358115"/>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3</a:t>
            </a:r>
          </a:p>
        </p:txBody>
      </p:sp>
      <p:cxnSp>
        <p:nvCxnSpPr>
          <p:cNvPr id="44" name="Straight Connector 43"/>
          <p:cNvCxnSpPr/>
          <p:nvPr userDrawn="1"/>
        </p:nvCxnSpPr>
        <p:spPr>
          <a:xfrm>
            <a:off x="737746"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6" y="283664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0" name="Text Placeholder 6"/>
          <p:cNvSpPr>
            <a:spLocks noGrp="1"/>
          </p:cNvSpPr>
          <p:nvPr>
            <p:ph type="body" sz="quarter" idx="24" hasCustomPrompt="1"/>
          </p:nvPr>
        </p:nvSpPr>
        <p:spPr>
          <a:xfrm>
            <a:off x="351235" y="2843674"/>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4</a:t>
            </a:r>
          </a:p>
        </p:txBody>
      </p:sp>
      <p:cxnSp>
        <p:nvCxnSpPr>
          <p:cNvPr id="51" name="Straight Connector 50"/>
          <p:cNvCxnSpPr/>
          <p:nvPr userDrawn="1"/>
        </p:nvCxnSpPr>
        <p:spPr>
          <a:xfrm>
            <a:off x="737746"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6" y="33284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3" name="Text Placeholder 6"/>
          <p:cNvSpPr>
            <a:spLocks noGrp="1"/>
          </p:cNvSpPr>
          <p:nvPr>
            <p:ph type="body" sz="quarter" idx="26" hasCustomPrompt="1"/>
          </p:nvPr>
        </p:nvSpPr>
        <p:spPr>
          <a:xfrm>
            <a:off x="351235" y="333545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5</a:t>
            </a:r>
          </a:p>
        </p:txBody>
      </p:sp>
      <p:cxnSp>
        <p:nvCxnSpPr>
          <p:cNvPr id="54" name="Straight Connector 53"/>
          <p:cNvCxnSpPr/>
          <p:nvPr userDrawn="1"/>
        </p:nvCxnSpPr>
        <p:spPr>
          <a:xfrm>
            <a:off x="737746"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6" y="3813991"/>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6" name="Text Placeholder 6"/>
          <p:cNvSpPr>
            <a:spLocks noGrp="1"/>
          </p:cNvSpPr>
          <p:nvPr>
            <p:ph type="body" sz="quarter" idx="28" hasCustomPrompt="1"/>
          </p:nvPr>
        </p:nvSpPr>
        <p:spPr>
          <a:xfrm>
            <a:off x="351235" y="3813991"/>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6</a:t>
            </a:r>
          </a:p>
        </p:txBody>
      </p:sp>
      <p:cxnSp>
        <p:nvCxnSpPr>
          <p:cNvPr id="57" name="Straight Connector 56"/>
          <p:cNvCxnSpPr/>
          <p:nvPr userDrawn="1"/>
        </p:nvCxnSpPr>
        <p:spPr>
          <a:xfrm>
            <a:off x="737746"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6" y="429954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9" name="Text Placeholder 6"/>
          <p:cNvSpPr>
            <a:spLocks noGrp="1"/>
          </p:cNvSpPr>
          <p:nvPr>
            <p:ph type="body" sz="quarter" idx="30" hasCustomPrompt="1"/>
          </p:nvPr>
        </p:nvSpPr>
        <p:spPr>
          <a:xfrm>
            <a:off x="351235" y="4299549"/>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7</a:t>
            </a:r>
          </a:p>
        </p:txBody>
      </p:sp>
      <p:cxnSp>
        <p:nvCxnSpPr>
          <p:cNvPr id="60" name="Straight Connector 59"/>
          <p:cNvCxnSpPr/>
          <p:nvPr userDrawn="1"/>
        </p:nvCxnSpPr>
        <p:spPr>
          <a:xfrm>
            <a:off x="737746"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233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C Slide - 2">
    <p:spTree>
      <p:nvGrpSpPr>
        <p:cNvPr id="1" name=""/>
        <p:cNvGrpSpPr/>
        <p:nvPr/>
      </p:nvGrpSpPr>
      <p:grpSpPr>
        <a:xfrm>
          <a:off x="0" y="0"/>
          <a:ext cx="0" cy="0"/>
          <a:chOff x="0" y="0"/>
          <a:chExt cx="0" cy="0"/>
        </a:xfrm>
      </p:grpSpPr>
      <p:sp>
        <p:nvSpPr>
          <p:cNvPr id="4" name="TextBox 3"/>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
        <p:nvSpPr>
          <p:cNvPr id="2" name="Title 1"/>
          <p:cNvSpPr>
            <a:spLocks noGrp="1"/>
          </p:cNvSpPr>
          <p:nvPr>
            <p:ph type="title" hasCustomPrompt="1"/>
          </p:nvPr>
        </p:nvSpPr>
        <p:spPr>
          <a:xfrm>
            <a:off x="342900" y="1"/>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6" y="138719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Section Name</a:t>
            </a:r>
          </a:p>
        </p:txBody>
      </p:sp>
      <p:sp>
        <p:nvSpPr>
          <p:cNvPr id="36" name="Text Placeholder 6"/>
          <p:cNvSpPr>
            <a:spLocks noGrp="1"/>
          </p:cNvSpPr>
          <p:nvPr>
            <p:ph type="body" sz="quarter" idx="18" hasCustomPrompt="1"/>
          </p:nvPr>
        </p:nvSpPr>
        <p:spPr>
          <a:xfrm>
            <a:off x="351235" y="138719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1</a:t>
            </a:r>
          </a:p>
        </p:txBody>
      </p:sp>
      <p:cxnSp>
        <p:nvCxnSpPr>
          <p:cNvPr id="37" name="Straight Connector 36"/>
          <p:cNvCxnSpPr/>
          <p:nvPr userDrawn="1"/>
        </p:nvCxnSpPr>
        <p:spPr>
          <a:xfrm>
            <a:off x="737746"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6" y="1866532"/>
            <a:ext cx="3873677" cy="389572"/>
          </a:xfrm>
          <a:prstGeom prst="rect">
            <a:avLst/>
          </a:prstGeom>
        </p:spPr>
        <p:txBody>
          <a:bodyPr vert="horz" wrap="none" lIns="0" tIns="0" rIns="0" bIns="0" anchor="ctr" anchorCtr="0"/>
          <a:lstStyle>
            <a:lvl1pPr marL="0" indent="0">
              <a:buNone/>
              <a:defRPr sz="1500" b="1">
                <a:solidFill>
                  <a:schemeClr val="tx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39" name="Text Placeholder 6"/>
          <p:cNvSpPr>
            <a:spLocks noGrp="1"/>
          </p:cNvSpPr>
          <p:nvPr>
            <p:ph type="body" sz="quarter" idx="20" hasCustomPrompt="1"/>
          </p:nvPr>
        </p:nvSpPr>
        <p:spPr>
          <a:xfrm>
            <a:off x="351235" y="1866532"/>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2</a:t>
            </a:r>
          </a:p>
        </p:txBody>
      </p:sp>
      <p:cxnSp>
        <p:nvCxnSpPr>
          <p:cNvPr id="40" name="Straight Connector 39"/>
          <p:cNvCxnSpPr/>
          <p:nvPr userDrawn="1"/>
        </p:nvCxnSpPr>
        <p:spPr>
          <a:xfrm>
            <a:off x="737746"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6" y="235108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43" name="Text Placeholder 6"/>
          <p:cNvSpPr>
            <a:spLocks noGrp="1"/>
          </p:cNvSpPr>
          <p:nvPr>
            <p:ph type="body" sz="quarter" idx="22" hasCustomPrompt="1"/>
          </p:nvPr>
        </p:nvSpPr>
        <p:spPr>
          <a:xfrm>
            <a:off x="351235" y="2351089"/>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3</a:t>
            </a:r>
          </a:p>
        </p:txBody>
      </p:sp>
      <p:cxnSp>
        <p:nvCxnSpPr>
          <p:cNvPr id="44" name="Straight Connector 43"/>
          <p:cNvCxnSpPr/>
          <p:nvPr userDrawn="1"/>
        </p:nvCxnSpPr>
        <p:spPr>
          <a:xfrm>
            <a:off x="737746"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6" y="283664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0" name="Text Placeholder 6"/>
          <p:cNvSpPr>
            <a:spLocks noGrp="1"/>
          </p:cNvSpPr>
          <p:nvPr>
            <p:ph type="body" sz="quarter" idx="24" hasCustomPrompt="1"/>
          </p:nvPr>
        </p:nvSpPr>
        <p:spPr>
          <a:xfrm>
            <a:off x="351235" y="283664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4</a:t>
            </a:r>
          </a:p>
        </p:txBody>
      </p:sp>
      <p:cxnSp>
        <p:nvCxnSpPr>
          <p:cNvPr id="51" name="Straight Connector 50"/>
          <p:cNvCxnSpPr/>
          <p:nvPr userDrawn="1"/>
        </p:nvCxnSpPr>
        <p:spPr>
          <a:xfrm>
            <a:off x="737746"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6" y="33284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3" name="Text Placeholder 6"/>
          <p:cNvSpPr>
            <a:spLocks noGrp="1"/>
          </p:cNvSpPr>
          <p:nvPr>
            <p:ph type="body" sz="quarter" idx="26" hasCustomPrompt="1"/>
          </p:nvPr>
        </p:nvSpPr>
        <p:spPr>
          <a:xfrm>
            <a:off x="351235" y="3328432"/>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5</a:t>
            </a:r>
          </a:p>
        </p:txBody>
      </p:sp>
      <p:cxnSp>
        <p:nvCxnSpPr>
          <p:cNvPr id="54" name="Straight Connector 53"/>
          <p:cNvCxnSpPr/>
          <p:nvPr userDrawn="1"/>
        </p:nvCxnSpPr>
        <p:spPr>
          <a:xfrm>
            <a:off x="737746"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6" y="3813991"/>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6" name="Text Placeholder 6"/>
          <p:cNvSpPr>
            <a:spLocks noGrp="1"/>
          </p:cNvSpPr>
          <p:nvPr>
            <p:ph type="body" sz="quarter" idx="28" hasCustomPrompt="1"/>
          </p:nvPr>
        </p:nvSpPr>
        <p:spPr>
          <a:xfrm>
            <a:off x="351235" y="3813991"/>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6</a:t>
            </a:r>
          </a:p>
        </p:txBody>
      </p:sp>
      <p:cxnSp>
        <p:nvCxnSpPr>
          <p:cNvPr id="57" name="Straight Connector 56"/>
          <p:cNvCxnSpPr/>
          <p:nvPr userDrawn="1"/>
        </p:nvCxnSpPr>
        <p:spPr>
          <a:xfrm>
            <a:off x="737746"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6" y="429954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9" name="Text Placeholder 6"/>
          <p:cNvSpPr>
            <a:spLocks noGrp="1"/>
          </p:cNvSpPr>
          <p:nvPr>
            <p:ph type="body" sz="quarter" idx="30" hasCustomPrompt="1"/>
          </p:nvPr>
        </p:nvSpPr>
        <p:spPr>
          <a:xfrm>
            <a:off x="351235" y="4299549"/>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7</a:t>
            </a:r>
          </a:p>
        </p:txBody>
      </p:sp>
      <p:cxnSp>
        <p:nvCxnSpPr>
          <p:cNvPr id="60" name="Straight Connector 59"/>
          <p:cNvCxnSpPr/>
          <p:nvPr userDrawn="1"/>
        </p:nvCxnSpPr>
        <p:spPr>
          <a:xfrm>
            <a:off x="737746"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406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C Slide - 3">
    <p:spTree>
      <p:nvGrpSpPr>
        <p:cNvPr id="1" name=""/>
        <p:cNvGrpSpPr/>
        <p:nvPr/>
      </p:nvGrpSpPr>
      <p:grpSpPr>
        <a:xfrm>
          <a:off x="0" y="0"/>
          <a:ext cx="0" cy="0"/>
          <a:chOff x="0" y="0"/>
          <a:chExt cx="0" cy="0"/>
        </a:xfrm>
      </p:grpSpPr>
      <p:sp>
        <p:nvSpPr>
          <p:cNvPr id="4" name="TextBox 3"/>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
        <p:nvSpPr>
          <p:cNvPr id="2" name="Title 1"/>
          <p:cNvSpPr>
            <a:spLocks noGrp="1"/>
          </p:cNvSpPr>
          <p:nvPr>
            <p:ph type="title" hasCustomPrompt="1"/>
          </p:nvPr>
        </p:nvSpPr>
        <p:spPr>
          <a:xfrm>
            <a:off x="342900" y="1"/>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6" y="138719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Section Name</a:t>
            </a:r>
          </a:p>
        </p:txBody>
      </p:sp>
      <p:sp>
        <p:nvSpPr>
          <p:cNvPr id="36" name="Text Placeholder 6"/>
          <p:cNvSpPr>
            <a:spLocks noGrp="1"/>
          </p:cNvSpPr>
          <p:nvPr>
            <p:ph type="body" sz="quarter" idx="18" hasCustomPrompt="1"/>
          </p:nvPr>
        </p:nvSpPr>
        <p:spPr>
          <a:xfrm>
            <a:off x="351235" y="138719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1</a:t>
            </a:r>
          </a:p>
        </p:txBody>
      </p:sp>
      <p:cxnSp>
        <p:nvCxnSpPr>
          <p:cNvPr id="37" name="Straight Connector 36"/>
          <p:cNvCxnSpPr/>
          <p:nvPr userDrawn="1"/>
        </p:nvCxnSpPr>
        <p:spPr>
          <a:xfrm>
            <a:off x="737746"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6" y="18665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39" name="Text Placeholder 6"/>
          <p:cNvSpPr>
            <a:spLocks noGrp="1"/>
          </p:cNvSpPr>
          <p:nvPr>
            <p:ph type="body" sz="quarter" idx="20" hasCustomPrompt="1"/>
          </p:nvPr>
        </p:nvSpPr>
        <p:spPr>
          <a:xfrm>
            <a:off x="351235" y="1866532"/>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2</a:t>
            </a:r>
          </a:p>
        </p:txBody>
      </p:sp>
      <p:cxnSp>
        <p:nvCxnSpPr>
          <p:cNvPr id="40" name="Straight Connector 39"/>
          <p:cNvCxnSpPr/>
          <p:nvPr userDrawn="1"/>
        </p:nvCxnSpPr>
        <p:spPr>
          <a:xfrm>
            <a:off x="737746"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6" y="2351089"/>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43" name="Text Placeholder 6"/>
          <p:cNvSpPr>
            <a:spLocks noGrp="1"/>
          </p:cNvSpPr>
          <p:nvPr>
            <p:ph type="body" sz="quarter" idx="22" hasCustomPrompt="1"/>
          </p:nvPr>
        </p:nvSpPr>
        <p:spPr>
          <a:xfrm>
            <a:off x="351235" y="2351089"/>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3</a:t>
            </a:r>
          </a:p>
        </p:txBody>
      </p:sp>
      <p:cxnSp>
        <p:nvCxnSpPr>
          <p:cNvPr id="44" name="Straight Connector 43"/>
          <p:cNvCxnSpPr/>
          <p:nvPr userDrawn="1"/>
        </p:nvCxnSpPr>
        <p:spPr>
          <a:xfrm>
            <a:off x="737746"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6" y="283664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0" name="Text Placeholder 6"/>
          <p:cNvSpPr>
            <a:spLocks noGrp="1"/>
          </p:cNvSpPr>
          <p:nvPr>
            <p:ph type="body" sz="quarter" idx="24" hasCustomPrompt="1"/>
          </p:nvPr>
        </p:nvSpPr>
        <p:spPr>
          <a:xfrm>
            <a:off x="351235" y="283664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4</a:t>
            </a:r>
          </a:p>
        </p:txBody>
      </p:sp>
      <p:cxnSp>
        <p:nvCxnSpPr>
          <p:cNvPr id="51" name="Straight Connector 50"/>
          <p:cNvCxnSpPr/>
          <p:nvPr userDrawn="1"/>
        </p:nvCxnSpPr>
        <p:spPr>
          <a:xfrm>
            <a:off x="737746"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6" y="33284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3" name="Text Placeholder 6"/>
          <p:cNvSpPr>
            <a:spLocks noGrp="1"/>
          </p:cNvSpPr>
          <p:nvPr>
            <p:ph type="body" sz="quarter" idx="26" hasCustomPrompt="1"/>
          </p:nvPr>
        </p:nvSpPr>
        <p:spPr>
          <a:xfrm>
            <a:off x="351235" y="3328432"/>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5</a:t>
            </a:r>
          </a:p>
        </p:txBody>
      </p:sp>
      <p:cxnSp>
        <p:nvCxnSpPr>
          <p:cNvPr id="54" name="Straight Connector 53"/>
          <p:cNvCxnSpPr/>
          <p:nvPr userDrawn="1"/>
        </p:nvCxnSpPr>
        <p:spPr>
          <a:xfrm>
            <a:off x="737746"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6" y="3813991"/>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6" name="Text Placeholder 6"/>
          <p:cNvSpPr>
            <a:spLocks noGrp="1"/>
          </p:cNvSpPr>
          <p:nvPr>
            <p:ph type="body" sz="quarter" idx="28" hasCustomPrompt="1"/>
          </p:nvPr>
        </p:nvSpPr>
        <p:spPr>
          <a:xfrm>
            <a:off x="351235" y="3813991"/>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6</a:t>
            </a:r>
          </a:p>
        </p:txBody>
      </p:sp>
      <p:cxnSp>
        <p:nvCxnSpPr>
          <p:cNvPr id="57" name="Straight Connector 56"/>
          <p:cNvCxnSpPr/>
          <p:nvPr userDrawn="1"/>
        </p:nvCxnSpPr>
        <p:spPr>
          <a:xfrm>
            <a:off x="737746"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6" y="429954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9" name="Text Placeholder 6"/>
          <p:cNvSpPr>
            <a:spLocks noGrp="1"/>
          </p:cNvSpPr>
          <p:nvPr>
            <p:ph type="body" sz="quarter" idx="30" hasCustomPrompt="1"/>
          </p:nvPr>
        </p:nvSpPr>
        <p:spPr>
          <a:xfrm>
            <a:off x="351235" y="4299549"/>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7</a:t>
            </a:r>
          </a:p>
        </p:txBody>
      </p:sp>
      <p:cxnSp>
        <p:nvCxnSpPr>
          <p:cNvPr id="60" name="Straight Connector 59"/>
          <p:cNvCxnSpPr/>
          <p:nvPr userDrawn="1"/>
        </p:nvCxnSpPr>
        <p:spPr>
          <a:xfrm>
            <a:off x="737746"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05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C Slide - 4">
    <p:spTree>
      <p:nvGrpSpPr>
        <p:cNvPr id="1" name=""/>
        <p:cNvGrpSpPr/>
        <p:nvPr/>
      </p:nvGrpSpPr>
      <p:grpSpPr>
        <a:xfrm>
          <a:off x="0" y="0"/>
          <a:ext cx="0" cy="0"/>
          <a:chOff x="0" y="0"/>
          <a:chExt cx="0" cy="0"/>
        </a:xfrm>
      </p:grpSpPr>
      <p:sp>
        <p:nvSpPr>
          <p:cNvPr id="4" name="TextBox 3"/>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
        <p:nvSpPr>
          <p:cNvPr id="2" name="Title 1"/>
          <p:cNvSpPr>
            <a:spLocks noGrp="1"/>
          </p:cNvSpPr>
          <p:nvPr>
            <p:ph type="title" hasCustomPrompt="1"/>
          </p:nvPr>
        </p:nvSpPr>
        <p:spPr>
          <a:xfrm>
            <a:off x="342900" y="1"/>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6" y="138719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Section Name</a:t>
            </a:r>
          </a:p>
        </p:txBody>
      </p:sp>
      <p:sp>
        <p:nvSpPr>
          <p:cNvPr id="36" name="Text Placeholder 6"/>
          <p:cNvSpPr>
            <a:spLocks noGrp="1"/>
          </p:cNvSpPr>
          <p:nvPr>
            <p:ph type="body" sz="quarter" idx="18" hasCustomPrompt="1"/>
          </p:nvPr>
        </p:nvSpPr>
        <p:spPr>
          <a:xfrm>
            <a:off x="351235" y="138719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1</a:t>
            </a:r>
          </a:p>
        </p:txBody>
      </p:sp>
      <p:cxnSp>
        <p:nvCxnSpPr>
          <p:cNvPr id="37" name="Straight Connector 36"/>
          <p:cNvCxnSpPr/>
          <p:nvPr userDrawn="1"/>
        </p:nvCxnSpPr>
        <p:spPr>
          <a:xfrm>
            <a:off x="737746"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6" y="18665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39" name="Text Placeholder 6"/>
          <p:cNvSpPr>
            <a:spLocks noGrp="1"/>
          </p:cNvSpPr>
          <p:nvPr>
            <p:ph type="body" sz="quarter" idx="20" hasCustomPrompt="1"/>
          </p:nvPr>
        </p:nvSpPr>
        <p:spPr>
          <a:xfrm>
            <a:off x="351235" y="1866532"/>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2</a:t>
            </a:r>
          </a:p>
        </p:txBody>
      </p:sp>
      <p:cxnSp>
        <p:nvCxnSpPr>
          <p:cNvPr id="40" name="Straight Connector 39"/>
          <p:cNvCxnSpPr/>
          <p:nvPr userDrawn="1"/>
        </p:nvCxnSpPr>
        <p:spPr>
          <a:xfrm>
            <a:off x="737746"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6" y="235108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43" name="Text Placeholder 6"/>
          <p:cNvSpPr>
            <a:spLocks noGrp="1"/>
          </p:cNvSpPr>
          <p:nvPr>
            <p:ph type="body" sz="quarter" idx="22" hasCustomPrompt="1"/>
          </p:nvPr>
        </p:nvSpPr>
        <p:spPr>
          <a:xfrm>
            <a:off x="351235" y="2351089"/>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3</a:t>
            </a:r>
          </a:p>
        </p:txBody>
      </p:sp>
      <p:cxnSp>
        <p:nvCxnSpPr>
          <p:cNvPr id="44" name="Straight Connector 43"/>
          <p:cNvCxnSpPr/>
          <p:nvPr userDrawn="1"/>
        </p:nvCxnSpPr>
        <p:spPr>
          <a:xfrm>
            <a:off x="737746"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6" y="2836648"/>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0" name="Text Placeholder 6"/>
          <p:cNvSpPr>
            <a:spLocks noGrp="1"/>
          </p:cNvSpPr>
          <p:nvPr>
            <p:ph type="body" sz="quarter" idx="24" hasCustomPrompt="1"/>
          </p:nvPr>
        </p:nvSpPr>
        <p:spPr>
          <a:xfrm>
            <a:off x="351235" y="2836648"/>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4</a:t>
            </a:r>
          </a:p>
        </p:txBody>
      </p:sp>
      <p:cxnSp>
        <p:nvCxnSpPr>
          <p:cNvPr id="51" name="Straight Connector 50"/>
          <p:cNvCxnSpPr/>
          <p:nvPr userDrawn="1"/>
        </p:nvCxnSpPr>
        <p:spPr>
          <a:xfrm>
            <a:off x="737746"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6" y="33284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3" name="Text Placeholder 6"/>
          <p:cNvSpPr>
            <a:spLocks noGrp="1"/>
          </p:cNvSpPr>
          <p:nvPr>
            <p:ph type="body" sz="quarter" idx="26" hasCustomPrompt="1"/>
          </p:nvPr>
        </p:nvSpPr>
        <p:spPr>
          <a:xfrm>
            <a:off x="351235" y="3328432"/>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5</a:t>
            </a:r>
          </a:p>
        </p:txBody>
      </p:sp>
      <p:cxnSp>
        <p:nvCxnSpPr>
          <p:cNvPr id="54" name="Straight Connector 53"/>
          <p:cNvCxnSpPr/>
          <p:nvPr userDrawn="1"/>
        </p:nvCxnSpPr>
        <p:spPr>
          <a:xfrm>
            <a:off x="737746"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6" y="3813991"/>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6" name="Text Placeholder 6"/>
          <p:cNvSpPr>
            <a:spLocks noGrp="1"/>
          </p:cNvSpPr>
          <p:nvPr>
            <p:ph type="body" sz="quarter" idx="28" hasCustomPrompt="1"/>
          </p:nvPr>
        </p:nvSpPr>
        <p:spPr>
          <a:xfrm>
            <a:off x="351235" y="3813991"/>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6</a:t>
            </a:r>
          </a:p>
        </p:txBody>
      </p:sp>
      <p:cxnSp>
        <p:nvCxnSpPr>
          <p:cNvPr id="57" name="Straight Connector 56"/>
          <p:cNvCxnSpPr/>
          <p:nvPr userDrawn="1"/>
        </p:nvCxnSpPr>
        <p:spPr>
          <a:xfrm>
            <a:off x="737746"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6" y="429954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9" name="Text Placeholder 6"/>
          <p:cNvSpPr>
            <a:spLocks noGrp="1"/>
          </p:cNvSpPr>
          <p:nvPr>
            <p:ph type="body" sz="quarter" idx="30" hasCustomPrompt="1"/>
          </p:nvPr>
        </p:nvSpPr>
        <p:spPr>
          <a:xfrm>
            <a:off x="351235" y="4299549"/>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7</a:t>
            </a:r>
          </a:p>
        </p:txBody>
      </p:sp>
      <p:cxnSp>
        <p:nvCxnSpPr>
          <p:cNvPr id="60" name="Straight Connector 59"/>
          <p:cNvCxnSpPr/>
          <p:nvPr userDrawn="1"/>
        </p:nvCxnSpPr>
        <p:spPr>
          <a:xfrm>
            <a:off x="737746"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196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C Slide - 5">
    <p:spTree>
      <p:nvGrpSpPr>
        <p:cNvPr id="1" name=""/>
        <p:cNvGrpSpPr/>
        <p:nvPr/>
      </p:nvGrpSpPr>
      <p:grpSpPr>
        <a:xfrm>
          <a:off x="0" y="0"/>
          <a:ext cx="0" cy="0"/>
          <a:chOff x="0" y="0"/>
          <a:chExt cx="0" cy="0"/>
        </a:xfrm>
      </p:grpSpPr>
      <p:sp>
        <p:nvSpPr>
          <p:cNvPr id="4" name="TextBox 3"/>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
        <p:nvSpPr>
          <p:cNvPr id="2" name="Title 1"/>
          <p:cNvSpPr>
            <a:spLocks noGrp="1"/>
          </p:cNvSpPr>
          <p:nvPr>
            <p:ph type="title" hasCustomPrompt="1"/>
          </p:nvPr>
        </p:nvSpPr>
        <p:spPr>
          <a:xfrm>
            <a:off x="342900" y="1"/>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6" y="138719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Section Name</a:t>
            </a:r>
          </a:p>
        </p:txBody>
      </p:sp>
      <p:sp>
        <p:nvSpPr>
          <p:cNvPr id="36" name="Text Placeholder 6"/>
          <p:cNvSpPr>
            <a:spLocks noGrp="1"/>
          </p:cNvSpPr>
          <p:nvPr>
            <p:ph type="body" sz="quarter" idx="18" hasCustomPrompt="1"/>
          </p:nvPr>
        </p:nvSpPr>
        <p:spPr>
          <a:xfrm>
            <a:off x="351235" y="138719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1</a:t>
            </a:r>
          </a:p>
        </p:txBody>
      </p:sp>
      <p:cxnSp>
        <p:nvCxnSpPr>
          <p:cNvPr id="37" name="Straight Connector 36"/>
          <p:cNvCxnSpPr/>
          <p:nvPr userDrawn="1"/>
        </p:nvCxnSpPr>
        <p:spPr>
          <a:xfrm>
            <a:off x="737746"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6" y="18665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39" name="Text Placeholder 6"/>
          <p:cNvSpPr>
            <a:spLocks noGrp="1"/>
          </p:cNvSpPr>
          <p:nvPr>
            <p:ph type="body" sz="quarter" idx="20" hasCustomPrompt="1"/>
          </p:nvPr>
        </p:nvSpPr>
        <p:spPr>
          <a:xfrm>
            <a:off x="351235" y="1866532"/>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2</a:t>
            </a:r>
          </a:p>
        </p:txBody>
      </p:sp>
      <p:cxnSp>
        <p:nvCxnSpPr>
          <p:cNvPr id="40" name="Straight Connector 39"/>
          <p:cNvCxnSpPr/>
          <p:nvPr userDrawn="1"/>
        </p:nvCxnSpPr>
        <p:spPr>
          <a:xfrm>
            <a:off x="737746"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6" y="235108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43" name="Text Placeholder 6"/>
          <p:cNvSpPr>
            <a:spLocks noGrp="1"/>
          </p:cNvSpPr>
          <p:nvPr>
            <p:ph type="body" sz="quarter" idx="22" hasCustomPrompt="1"/>
          </p:nvPr>
        </p:nvSpPr>
        <p:spPr>
          <a:xfrm>
            <a:off x="351235" y="2351089"/>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3</a:t>
            </a:r>
          </a:p>
        </p:txBody>
      </p:sp>
      <p:cxnSp>
        <p:nvCxnSpPr>
          <p:cNvPr id="44" name="Straight Connector 43"/>
          <p:cNvCxnSpPr/>
          <p:nvPr userDrawn="1"/>
        </p:nvCxnSpPr>
        <p:spPr>
          <a:xfrm>
            <a:off x="737746"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6" y="283664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0" name="Text Placeholder 6"/>
          <p:cNvSpPr>
            <a:spLocks noGrp="1"/>
          </p:cNvSpPr>
          <p:nvPr>
            <p:ph type="body" sz="quarter" idx="24" hasCustomPrompt="1"/>
          </p:nvPr>
        </p:nvSpPr>
        <p:spPr>
          <a:xfrm>
            <a:off x="351235" y="283664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4</a:t>
            </a:r>
          </a:p>
        </p:txBody>
      </p:sp>
      <p:cxnSp>
        <p:nvCxnSpPr>
          <p:cNvPr id="51" name="Straight Connector 50"/>
          <p:cNvCxnSpPr/>
          <p:nvPr userDrawn="1"/>
        </p:nvCxnSpPr>
        <p:spPr>
          <a:xfrm>
            <a:off x="737746"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6" y="3328432"/>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3" name="Text Placeholder 6"/>
          <p:cNvSpPr>
            <a:spLocks noGrp="1"/>
          </p:cNvSpPr>
          <p:nvPr>
            <p:ph type="body" sz="quarter" idx="26" hasCustomPrompt="1"/>
          </p:nvPr>
        </p:nvSpPr>
        <p:spPr>
          <a:xfrm>
            <a:off x="351235" y="3328432"/>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5</a:t>
            </a:r>
          </a:p>
        </p:txBody>
      </p:sp>
      <p:cxnSp>
        <p:nvCxnSpPr>
          <p:cNvPr id="54" name="Straight Connector 53"/>
          <p:cNvCxnSpPr/>
          <p:nvPr userDrawn="1"/>
        </p:nvCxnSpPr>
        <p:spPr>
          <a:xfrm>
            <a:off x="737746"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6" y="3813991"/>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6" name="Text Placeholder 6"/>
          <p:cNvSpPr>
            <a:spLocks noGrp="1"/>
          </p:cNvSpPr>
          <p:nvPr>
            <p:ph type="body" sz="quarter" idx="28" hasCustomPrompt="1"/>
          </p:nvPr>
        </p:nvSpPr>
        <p:spPr>
          <a:xfrm>
            <a:off x="351235" y="3813991"/>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6</a:t>
            </a:r>
          </a:p>
        </p:txBody>
      </p:sp>
      <p:cxnSp>
        <p:nvCxnSpPr>
          <p:cNvPr id="57" name="Straight Connector 56"/>
          <p:cNvCxnSpPr/>
          <p:nvPr userDrawn="1"/>
        </p:nvCxnSpPr>
        <p:spPr>
          <a:xfrm>
            <a:off x="737746"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6" y="429954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9" name="Text Placeholder 6"/>
          <p:cNvSpPr>
            <a:spLocks noGrp="1"/>
          </p:cNvSpPr>
          <p:nvPr>
            <p:ph type="body" sz="quarter" idx="30" hasCustomPrompt="1"/>
          </p:nvPr>
        </p:nvSpPr>
        <p:spPr>
          <a:xfrm>
            <a:off x="351235" y="4299549"/>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7</a:t>
            </a:r>
          </a:p>
        </p:txBody>
      </p:sp>
      <p:cxnSp>
        <p:nvCxnSpPr>
          <p:cNvPr id="60" name="Straight Connector 59"/>
          <p:cNvCxnSpPr/>
          <p:nvPr userDrawn="1"/>
        </p:nvCxnSpPr>
        <p:spPr>
          <a:xfrm>
            <a:off x="737746"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3968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C Slide - 6">
    <p:spTree>
      <p:nvGrpSpPr>
        <p:cNvPr id="1" name=""/>
        <p:cNvGrpSpPr/>
        <p:nvPr/>
      </p:nvGrpSpPr>
      <p:grpSpPr>
        <a:xfrm>
          <a:off x="0" y="0"/>
          <a:ext cx="0" cy="0"/>
          <a:chOff x="0" y="0"/>
          <a:chExt cx="0" cy="0"/>
        </a:xfrm>
      </p:grpSpPr>
      <p:sp>
        <p:nvSpPr>
          <p:cNvPr id="4" name="TextBox 3"/>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
        <p:nvSpPr>
          <p:cNvPr id="2" name="Title 1"/>
          <p:cNvSpPr>
            <a:spLocks noGrp="1"/>
          </p:cNvSpPr>
          <p:nvPr>
            <p:ph type="title" hasCustomPrompt="1"/>
          </p:nvPr>
        </p:nvSpPr>
        <p:spPr>
          <a:xfrm>
            <a:off x="342900" y="1"/>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6" y="138719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Section Name</a:t>
            </a:r>
          </a:p>
        </p:txBody>
      </p:sp>
      <p:sp>
        <p:nvSpPr>
          <p:cNvPr id="36" name="Text Placeholder 6"/>
          <p:cNvSpPr>
            <a:spLocks noGrp="1"/>
          </p:cNvSpPr>
          <p:nvPr>
            <p:ph type="body" sz="quarter" idx="18" hasCustomPrompt="1"/>
          </p:nvPr>
        </p:nvSpPr>
        <p:spPr>
          <a:xfrm>
            <a:off x="351235" y="138719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1</a:t>
            </a:r>
          </a:p>
        </p:txBody>
      </p:sp>
      <p:cxnSp>
        <p:nvCxnSpPr>
          <p:cNvPr id="37" name="Straight Connector 36"/>
          <p:cNvCxnSpPr/>
          <p:nvPr userDrawn="1"/>
        </p:nvCxnSpPr>
        <p:spPr>
          <a:xfrm>
            <a:off x="737746"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6" y="18665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39" name="Text Placeholder 6"/>
          <p:cNvSpPr>
            <a:spLocks noGrp="1"/>
          </p:cNvSpPr>
          <p:nvPr>
            <p:ph type="body" sz="quarter" idx="20" hasCustomPrompt="1"/>
          </p:nvPr>
        </p:nvSpPr>
        <p:spPr>
          <a:xfrm>
            <a:off x="351235" y="1866532"/>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2</a:t>
            </a:r>
          </a:p>
        </p:txBody>
      </p:sp>
      <p:cxnSp>
        <p:nvCxnSpPr>
          <p:cNvPr id="40" name="Straight Connector 39"/>
          <p:cNvCxnSpPr/>
          <p:nvPr userDrawn="1"/>
        </p:nvCxnSpPr>
        <p:spPr>
          <a:xfrm>
            <a:off x="737746"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6" y="235108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43" name="Text Placeholder 6"/>
          <p:cNvSpPr>
            <a:spLocks noGrp="1"/>
          </p:cNvSpPr>
          <p:nvPr>
            <p:ph type="body" sz="quarter" idx="22" hasCustomPrompt="1"/>
          </p:nvPr>
        </p:nvSpPr>
        <p:spPr>
          <a:xfrm>
            <a:off x="351235" y="2351089"/>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3</a:t>
            </a:r>
          </a:p>
        </p:txBody>
      </p:sp>
      <p:cxnSp>
        <p:nvCxnSpPr>
          <p:cNvPr id="44" name="Straight Connector 43"/>
          <p:cNvCxnSpPr/>
          <p:nvPr userDrawn="1"/>
        </p:nvCxnSpPr>
        <p:spPr>
          <a:xfrm>
            <a:off x="737746"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6" y="283664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0" name="Text Placeholder 6"/>
          <p:cNvSpPr>
            <a:spLocks noGrp="1"/>
          </p:cNvSpPr>
          <p:nvPr>
            <p:ph type="body" sz="quarter" idx="24" hasCustomPrompt="1"/>
          </p:nvPr>
        </p:nvSpPr>
        <p:spPr>
          <a:xfrm>
            <a:off x="351235" y="283664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4</a:t>
            </a:r>
          </a:p>
        </p:txBody>
      </p:sp>
      <p:cxnSp>
        <p:nvCxnSpPr>
          <p:cNvPr id="51" name="Straight Connector 50"/>
          <p:cNvCxnSpPr/>
          <p:nvPr userDrawn="1"/>
        </p:nvCxnSpPr>
        <p:spPr>
          <a:xfrm>
            <a:off x="737746"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6" y="33284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3" name="Text Placeholder 6"/>
          <p:cNvSpPr>
            <a:spLocks noGrp="1"/>
          </p:cNvSpPr>
          <p:nvPr>
            <p:ph type="body" sz="quarter" idx="26" hasCustomPrompt="1"/>
          </p:nvPr>
        </p:nvSpPr>
        <p:spPr>
          <a:xfrm>
            <a:off x="351235" y="3328432"/>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5</a:t>
            </a:r>
          </a:p>
        </p:txBody>
      </p:sp>
      <p:cxnSp>
        <p:nvCxnSpPr>
          <p:cNvPr id="54" name="Straight Connector 53"/>
          <p:cNvCxnSpPr/>
          <p:nvPr userDrawn="1"/>
        </p:nvCxnSpPr>
        <p:spPr>
          <a:xfrm>
            <a:off x="737746"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6" y="3813991"/>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6" name="Text Placeholder 6"/>
          <p:cNvSpPr>
            <a:spLocks noGrp="1"/>
          </p:cNvSpPr>
          <p:nvPr>
            <p:ph type="body" sz="quarter" idx="28" hasCustomPrompt="1"/>
          </p:nvPr>
        </p:nvSpPr>
        <p:spPr>
          <a:xfrm>
            <a:off x="351235" y="3813991"/>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6</a:t>
            </a:r>
          </a:p>
        </p:txBody>
      </p:sp>
      <p:cxnSp>
        <p:nvCxnSpPr>
          <p:cNvPr id="57" name="Straight Connector 56"/>
          <p:cNvCxnSpPr/>
          <p:nvPr userDrawn="1"/>
        </p:nvCxnSpPr>
        <p:spPr>
          <a:xfrm>
            <a:off x="737746"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6" y="429954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9" name="Text Placeholder 6"/>
          <p:cNvSpPr>
            <a:spLocks noGrp="1"/>
          </p:cNvSpPr>
          <p:nvPr>
            <p:ph type="body" sz="quarter" idx="30" hasCustomPrompt="1"/>
          </p:nvPr>
        </p:nvSpPr>
        <p:spPr>
          <a:xfrm>
            <a:off x="351235" y="4299549"/>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7</a:t>
            </a:r>
          </a:p>
        </p:txBody>
      </p:sp>
      <p:cxnSp>
        <p:nvCxnSpPr>
          <p:cNvPr id="60" name="Straight Connector 59"/>
          <p:cNvCxnSpPr/>
          <p:nvPr userDrawn="1"/>
        </p:nvCxnSpPr>
        <p:spPr>
          <a:xfrm>
            <a:off x="737746"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919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C Slide - 7">
    <p:spTree>
      <p:nvGrpSpPr>
        <p:cNvPr id="1" name=""/>
        <p:cNvGrpSpPr/>
        <p:nvPr/>
      </p:nvGrpSpPr>
      <p:grpSpPr>
        <a:xfrm>
          <a:off x="0" y="0"/>
          <a:ext cx="0" cy="0"/>
          <a:chOff x="0" y="0"/>
          <a:chExt cx="0" cy="0"/>
        </a:xfrm>
      </p:grpSpPr>
      <p:sp>
        <p:nvSpPr>
          <p:cNvPr id="4" name="TextBox 3"/>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
        <p:nvSpPr>
          <p:cNvPr id="2" name="Title 1"/>
          <p:cNvSpPr>
            <a:spLocks noGrp="1"/>
          </p:cNvSpPr>
          <p:nvPr>
            <p:ph type="title" hasCustomPrompt="1"/>
          </p:nvPr>
        </p:nvSpPr>
        <p:spPr>
          <a:xfrm>
            <a:off x="342900" y="1"/>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6" y="138719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Section Name</a:t>
            </a:r>
          </a:p>
        </p:txBody>
      </p:sp>
      <p:sp>
        <p:nvSpPr>
          <p:cNvPr id="36" name="Text Placeholder 6"/>
          <p:cNvSpPr>
            <a:spLocks noGrp="1"/>
          </p:cNvSpPr>
          <p:nvPr>
            <p:ph type="body" sz="quarter" idx="18" hasCustomPrompt="1"/>
          </p:nvPr>
        </p:nvSpPr>
        <p:spPr>
          <a:xfrm>
            <a:off x="351235" y="138719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1</a:t>
            </a:r>
          </a:p>
        </p:txBody>
      </p:sp>
      <p:cxnSp>
        <p:nvCxnSpPr>
          <p:cNvPr id="37" name="Straight Connector 36"/>
          <p:cNvCxnSpPr/>
          <p:nvPr userDrawn="1"/>
        </p:nvCxnSpPr>
        <p:spPr>
          <a:xfrm>
            <a:off x="737746"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6" y="18665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39" name="Text Placeholder 6"/>
          <p:cNvSpPr>
            <a:spLocks noGrp="1"/>
          </p:cNvSpPr>
          <p:nvPr>
            <p:ph type="body" sz="quarter" idx="20" hasCustomPrompt="1"/>
          </p:nvPr>
        </p:nvSpPr>
        <p:spPr>
          <a:xfrm>
            <a:off x="351235" y="1866532"/>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2</a:t>
            </a:r>
          </a:p>
        </p:txBody>
      </p:sp>
      <p:cxnSp>
        <p:nvCxnSpPr>
          <p:cNvPr id="40" name="Straight Connector 39"/>
          <p:cNvCxnSpPr/>
          <p:nvPr userDrawn="1"/>
        </p:nvCxnSpPr>
        <p:spPr>
          <a:xfrm>
            <a:off x="737746"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6" y="2351089"/>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43" name="Text Placeholder 6"/>
          <p:cNvSpPr>
            <a:spLocks noGrp="1"/>
          </p:cNvSpPr>
          <p:nvPr>
            <p:ph type="body" sz="quarter" idx="22" hasCustomPrompt="1"/>
          </p:nvPr>
        </p:nvSpPr>
        <p:spPr>
          <a:xfrm>
            <a:off x="351235" y="2351089"/>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3</a:t>
            </a:r>
          </a:p>
        </p:txBody>
      </p:sp>
      <p:cxnSp>
        <p:nvCxnSpPr>
          <p:cNvPr id="44" name="Straight Connector 43"/>
          <p:cNvCxnSpPr/>
          <p:nvPr userDrawn="1"/>
        </p:nvCxnSpPr>
        <p:spPr>
          <a:xfrm>
            <a:off x="737746"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6" y="2836648"/>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0" name="Text Placeholder 6"/>
          <p:cNvSpPr>
            <a:spLocks noGrp="1"/>
          </p:cNvSpPr>
          <p:nvPr>
            <p:ph type="body" sz="quarter" idx="24" hasCustomPrompt="1"/>
          </p:nvPr>
        </p:nvSpPr>
        <p:spPr>
          <a:xfrm>
            <a:off x="351235" y="2836648"/>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4</a:t>
            </a:r>
          </a:p>
        </p:txBody>
      </p:sp>
      <p:cxnSp>
        <p:nvCxnSpPr>
          <p:cNvPr id="51" name="Straight Connector 50"/>
          <p:cNvCxnSpPr/>
          <p:nvPr userDrawn="1"/>
        </p:nvCxnSpPr>
        <p:spPr>
          <a:xfrm>
            <a:off x="737746"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6" y="3328432"/>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3" name="Text Placeholder 6"/>
          <p:cNvSpPr>
            <a:spLocks noGrp="1"/>
          </p:cNvSpPr>
          <p:nvPr>
            <p:ph type="body" sz="quarter" idx="26" hasCustomPrompt="1"/>
          </p:nvPr>
        </p:nvSpPr>
        <p:spPr>
          <a:xfrm>
            <a:off x="351235" y="3328432"/>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5</a:t>
            </a:r>
          </a:p>
        </p:txBody>
      </p:sp>
      <p:cxnSp>
        <p:nvCxnSpPr>
          <p:cNvPr id="54" name="Straight Connector 53"/>
          <p:cNvCxnSpPr/>
          <p:nvPr userDrawn="1"/>
        </p:nvCxnSpPr>
        <p:spPr>
          <a:xfrm>
            <a:off x="737746"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6" y="3813991"/>
            <a:ext cx="3873677" cy="389572"/>
          </a:xfrm>
          <a:prstGeom prst="rect">
            <a:avLst/>
          </a:prstGeom>
        </p:spPr>
        <p:txBody>
          <a:bodyPr vert="horz" wrap="none" lIns="0" tIns="0" rIns="0" bIns="0" anchor="ctr" anchorCtr="0"/>
          <a:lstStyle>
            <a:lvl1pPr marL="0" indent="0">
              <a:buNone/>
              <a:defRPr sz="1500" b="0">
                <a:solidFill>
                  <a:schemeClr val="bg1">
                    <a:lumMod val="65000"/>
                  </a:schemeClr>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6" name="Text Placeholder 6"/>
          <p:cNvSpPr>
            <a:spLocks noGrp="1"/>
          </p:cNvSpPr>
          <p:nvPr>
            <p:ph type="body" sz="quarter" idx="28" hasCustomPrompt="1"/>
          </p:nvPr>
        </p:nvSpPr>
        <p:spPr>
          <a:xfrm>
            <a:off x="351235" y="3813991"/>
            <a:ext cx="323680" cy="389572"/>
          </a:xfrm>
          <a:prstGeom prst="rect">
            <a:avLst/>
          </a:prstGeom>
          <a:solidFill>
            <a:schemeClr val="bg1">
              <a:lumMod val="65000"/>
            </a:schemeClr>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6</a:t>
            </a:r>
          </a:p>
        </p:txBody>
      </p:sp>
      <p:cxnSp>
        <p:nvCxnSpPr>
          <p:cNvPr id="57" name="Straight Connector 56"/>
          <p:cNvCxnSpPr/>
          <p:nvPr userDrawn="1"/>
        </p:nvCxnSpPr>
        <p:spPr>
          <a:xfrm>
            <a:off x="737746"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6" y="4299549"/>
            <a:ext cx="3873677" cy="389572"/>
          </a:xfrm>
          <a:prstGeom prst="rect">
            <a:avLst/>
          </a:prstGeom>
        </p:spPr>
        <p:txBody>
          <a:bodyPr vert="horz" wrap="none" lIns="0" tIns="0" rIns="0" bIns="0" anchor="ctr" anchorCtr="0"/>
          <a:lstStyle>
            <a:lvl1pPr marL="0" indent="0">
              <a:buNone/>
              <a:defRPr sz="1500" b="1">
                <a:solidFill>
                  <a:srgbClr val="333333"/>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Section Name</a:t>
            </a:r>
          </a:p>
        </p:txBody>
      </p:sp>
      <p:sp>
        <p:nvSpPr>
          <p:cNvPr id="59" name="Text Placeholder 6"/>
          <p:cNvSpPr>
            <a:spLocks noGrp="1"/>
          </p:cNvSpPr>
          <p:nvPr>
            <p:ph type="body" sz="quarter" idx="30" hasCustomPrompt="1"/>
          </p:nvPr>
        </p:nvSpPr>
        <p:spPr>
          <a:xfrm>
            <a:off x="351235" y="4299549"/>
            <a:ext cx="323680" cy="389572"/>
          </a:xfrm>
          <a:prstGeom prst="rect">
            <a:avLst/>
          </a:prstGeom>
          <a:solidFill>
            <a:schemeClr val="accent3"/>
          </a:solidFill>
        </p:spPr>
        <p:txBody>
          <a:bodyPr vert="horz" lIns="0" tIns="0" rIns="0" bIns="0" anchor="ctr" anchorCtr="0">
            <a:normAutofit/>
          </a:bodyPr>
          <a:lstStyle>
            <a:lvl1pPr marL="0" indent="0" algn="ctr">
              <a:buNone/>
              <a:defRPr sz="1500" b="1">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7</a:t>
            </a:r>
          </a:p>
        </p:txBody>
      </p:sp>
      <p:cxnSp>
        <p:nvCxnSpPr>
          <p:cNvPr id="60" name="Straight Connector 59"/>
          <p:cNvCxnSpPr/>
          <p:nvPr userDrawn="1"/>
        </p:nvCxnSpPr>
        <p:spPr>
          <a:xfrm>
            <a:off x="737746"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438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50590" y="1252017"/>
            <a:ext cx="2964110" cy="1348326"/>
          </a:xfrm>
        </p:spPr>
        <p:txBody>
          <a:bodyPr anchor="b" anchorCtr="0">
            <a:noAutofit/>
          </a:bodyPr>
          <a:lstStyle>
            <a:lvl1pPr marL="0" indent="0">
              <a:buNone/>
              <a:defRPr sz="2250"/>
            </a:lvl1pPr>
          </a:lstStyle>
          <a:p>
            <a:pPr lvl="0"/>
            <a:r>
              <a:rPr lang="en-US"/>
              <a:t>Transition Slide Title</a:t>
            </a:r>
          </a:p>
        </p:txBody>
      </p:sp>
      <p:cxnSp>
        <p:nvCxnSpPr>
          <p:cNvPr id="4" name="Straight Connector 3"/>
          <p:cNvCxnSpPr/>
          <p:nvPr userDrawn="1"/>
        </p:nvCxnSpPr>
        <p:spPr>
          <a:xfrm>
            <a:off x="427752" y="2780783"/>
            <a:ext cx="3431234"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50591" y="2961484"/>
            <a:ext cx="2964534" cy="1101551"/>
          </a:xfrm>
        </p:spPr>
        <p:txBody>
          <a:bodyPr>
            <a:noAutofit/>
          </a:bodyPr>
          <a:lstStyle>
            <a:lvl1pPr marL="0" indent="0">
              <a:spcBef>
                <a:spcPts val="300"/>
              </a:spcBef>
              <a:buNone/>
              <a:defRPr sz="1350" baseline="0"/>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6858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ext Placeholder 7"/>
          <p:cNvSpPr>
            <a:spLocks noGrp="1"/>
          </p:cNvSpPr>
          <p:nvPr>
            <p:ph type="body" sz="quarter" idx="10" hasCustomPrompt="1"/>
          </p:nvPr>
        </p:nvSpPr>
        <p:spPr>
          <a:xfrm>
            <a:off x="350590" y="1252017"/>
            <a:ext cx="2964110" cy="1348326"/>
          </a:xfrm>
        </p:spPr>
        <p:txBody>
          <a:bodyPr anchor="b" anchorCtr="0">
            <a:noAutofit/>
          </a:bodyPr>
          <a:lstStyle>
            <a:lvl1pPr marL="0" indent="0">
              <a:buNone/>
              <a:defRPr sz="2250">
                <a:solidFill>
                  <a:srgbClr val="FFFFFF"/>
                </a:solidFill>
              </a:defRPr>
            </a:lvl1pPr>
          </a:lstStyle>
          <a:p>
            <a:pPr lvl="0"/>
            <a:r>
              <a:rPr lang="en-US"/>
              <a:t>Transition Slide Title</a:t>
            </a:r>
          </a:p>
        </p:txBody>
      </p:sp>
      <p:cxnSp>
        <p:nvCxnSpPr>
          <p:cNvPr id="4" name="Straight Connector 3"/>
          <p:cNvCxnSpPr/>
          <p:nvPr userDrawn="1"/>
        </p:nvCxnSpPr>
        <p:spPr>
          <a:xfrm>
            <a:off x="427752" y="2780783"/>
            <a:ext cx="343123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50591" y="2961484"/>
            <a:ext cx="2964534" cy="1101551"/>
          </a:xfrm>
        </p:spPr>
        <p:txBody>
          <a:bodyPr>
            <a:noAutofit/>
          </a:bodyPr>
          <a:lstStyle>
            <a:lvl1pPr marL="0" indent="0">
              <a:spcBef>
                <a:spcPts val="300"/>
              </a:spcBef>
              <a:buNone/>
              <a:defRPr sz="1350" baseline="0">
                <a:solidFill>
                  <a:srgbClr val="FFFFFF"/>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802731" y="1252017"/>
            <a:ext cx="3241608" cy="1348326"/>
          </a:xfrm>
        </p:spPr>
        <p:txBody>
          <a:bodyPr anchor="b" anchorCtr="0">
            <a:noAutofit/>
          </a:bodyPr>
          <a:lstStyle>
            <a:lvl1pPr marL="0" indent="0">
              <a:buNone/>
              <a:defRPr sz="2250"/>
            </a:lvl1pPr>
          </a:lstStyle>
          <a:p>
            <a:pPr lvl="0"/>
            <a:r>
              <a:rPr lang="en-US"/>
              <a:t>Title</a:t>
            </a:r>
          </a:p>
        </p:txBody>
      </p:sp>
      <p:cxnSp>
        <p:nvCxnSpPr>
          <p:cNvPr id="10" name="Straight Connector 9"/>
          <p:cNvCxnSpPr/>
          <p:nvPr userDrawn="1"/>
        </p:nvCxnSpPr>
        <p:spPr>
          <a:xfrm>
            <a:off x="2879893" y="2780783"/>
            <a:ext cx="316444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2802732" y="2961484"/>
            <a:ext cx="3242072" cy="1101551"/>
          </a:xfrm>
        </p:spPr>
        <p:txBody>
          <a:bodyPr>
            <a:noAutofit/>
          </a:bodyPr>
          <a:lstStyle>
            <a:lvl1pPr marL="0" indent="0">
              <a:spcBef>
                <a:spcPts val="300"/>
              </a:spcBef>
              <a:buNone/>
              <a:defRPr sz="1350" baseline="0"/>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0591" y="1"/>
            <a:ext cx="1748919" cy="1092307"/>
          </a:xfrm>
          <a:prstGeom prst="rect">
            <a:avLst/>
          </a:prstGeom>
        </p:spPr>
      </p:pic>
    </p:spTree>
    <p:extLst>
      <p:ext uri="{BB962C8B-B14F-4D97-AF65-F5344CB8AC3E}">
        <p14:creationId xmlns:p14="http://schemas.microsoft.com/office/powerpoint/2010/main" val="4290127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858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0" y="1590675"/>
            <a:ext cx="4174334" cy="628650"/>
          </a:xfrm>
          <a:solidFill>
            <a:srgbClr val="000000">
              <a:alpha val="75000"/>
            </a:srgbClr>
          </a:solidFill>
        </p:spPr>
        <p:txBody>
          <a:bodyPr wrap="none" lIns="457200" tIns="0" rIns="457200" bIns="91440" anchor="ctr" anchorCtr="0">
            <a:noAutofit/>
          </a:bodyPr>
          <a:lstStyle>
            <a:lvl1pPr marL="0" indent="0">
              <a:buNone/>
              <a:defRPr sz="2700" baseline="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2810906" cy="628650"/>
          </a:xfrm>
          <a:solidFill>
            <a:srgbClr val="000000">
              <a:alpha val="75000"/>
            </a:srgbClr>
          </a:solidFill>
        </p:spPr>
        <p:txBody>
          <a:bodyPr wrap="none" lIns="457200" tIns="0" rIns="457200" bIns="91440" anchor="ctr" anchorCtr="0">
            <a:noAutofit/>
          </a:bodyPr>
          <a:lstStyle>
            <a:lvl1pPr marL="0" indent="0">
              <a:buNone/>
              <a:defRPr sz="2700" baseline="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0"/>
            <a:ext cx="2407304" cy="1699456"/>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3058377" y="417514"/>
            <a:ext cx="3576977" cy="1281943"/>
          </a:xfrm>
        </p:spPr>
        <p:txBody>
          <a:bodyPr lIns="0" tIns="0" rIns="0" bIns="0" anchor="ctr" anchorCtr="0">
            <a:noAutofit/>
          </a:bodyPr>
          <a:lstStyle>
            <a:lvl1pPr marL="0" indent="0">
              <a:buNone/>
              <a:defRPr sz="15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351235" y="2081081"/>
            <a:ext cx="1412654" cy="1436109"/>
          </a:xfrm>
          <a:prstGeom prst="rect">
            <a:avLst/>
          </a:prstGeom>
        </p:spPr>
        <p:txBody>
          <a:bodyPr vert="horz"/>
          <a:lstStyle>
            <a:lvl1pPr marL="0" indent="0">
              <a:buNone/>
              <a:defRPr sz="900"/>
            </a:lvl1pPr>
          </a:lstStyle>
          <a:p>
            <a:r>
              <a:rPr lang="en-US"/>
              <a:t>Insert Chart</a:t>
            </a:r>
          </a:p>
        </p:txBody>
      </p:sp>
      <p:sp>
        <p:nvSpPr>
          <p:cNvPr id="10" name="Chart Placeholder 6"/>
          <p:cNvSpPr>
            <a:spLocks noGrp="1"/>
          </p:cNvSpPr>
          <p:nvPr>
            <p:ph type="chart" sz="quarter" idx="12" hasCustomPrompt="1"/>
          </p:nvPr>
        </p:nvSpPr>
        <p:spPr>
          <a:xfrm>
            <a:off x="5222700" y="2081081"/>
            <a:ext cx="1412654" cy="1436109"/>
          </a:xfrm>
          <a:prstGeom prst="rect">
            <a:avLst/>
          </a:prstGeom>
        </p:spPr>
        <p:txBody>
          <a:bodyPr vert="horz"/>
          <a:lstStyle>
            <a:lvl1pPr marL="0" indent="0">
              <a:buNone/>
              <a:defRPr sz="900"/>
            </a:lvl1pPr>
          </a:lstStyle>
          <a:p>
            <a:r>
              <a:rPr lang="en-US"/>
              <a:t>Insert Chart</a:t>
            </a:r>
          </a:p>
        </p:txBody>
      </p:sp>
      <p:sp>
        <p:nvSpPr>
          <p:cNvPr id="11" name="Chart Placeholder 6"/>
          <p:cNvSpPr>
            <a:spLocks noGrp="1"/>
          </p:cNvSpPr>
          <p:nvPr>
            <p:ph type="chart" sz="quarter" idx="13" hasCustomPrompt="1"/>
          </p:nvPr>
        </p:nvSpPr>
        <p:spPr>
          <a:xfrm>
            <a:off x="3574445" y="2081081"/>
            <a:ext cx="1412654" cy="1436109"/>
          </a:xfrm>
          <a:prstGeom prst="rect">
            <a:avLst/>
          </a:prstGeom>
        </p:spPr>
        <p:txBody>
          <a:bodyPr vert="horz"/>
          <a:lstStyle>
            <a:lvl1pPr marL="0" indent="0">
              <a:buNone/>
              <a:defRPr sz="900"/>
            </a:lvl1pPr>
          </a:lstStyle>
          <a:p>
            <a:r>
              <a:rPr lang="en-US"/>
              <a:t>Insert Chart</a:t>
            </a:r>
          </a:p>
        </p:txBody>
      </p:sp>
      <p:sp>
        <p:nvSpPr>
          <p:cNvPr id="12" name="Chart Placeholder 6"/>
          <p:cNvSpPr>
            <a:spLocks noGrp="1"/>
          </p:cNvSpPr>
          <p:nvPr>
            <p:ph type="chart" sz="quarter" idx="14" hasCustomPrompt="1"/>
          </p:nvPr>
        </p:nvSpPr>
        <p:spPr>
          <a:xfrm>
            <a:off x="1963545" y="2081081"/>
            <a:ext cx="1412654" cy="1436109"/>
          </a:xfrm>
          <a:prstGeom prst="rect">
            <a:avLst/>
          </a:prstGeom>
        </p:spPr>
        <p:txBody>
          <a:bodyPr vert="horz"/>
          <a:lstStyle>
            <a:lvl1pPr marL="0" indent="0">
              <a:buNone/>
              <a:defRPr sz="900"/>
            </a:lvl1pPr>
          </a:lstStyle>
          <a:p>
            <a:r>
              <a:rPr lang="en-US"/>
              <a:t>Insert Chart</a:t>
            </a:r>
          </a:p>
        </p:txBody>
      </p:sp>
      <p:sp>
        <p:nvSpPr>
          <p:cNvPr id="14" name="Text Placeholder 13"/>
          <p:cNvSpPr>
            <a:spLocks noGrp="1"/>
          </p:cNvSpPr>
          <p:nvPr>
            <p:ph type="body" sz="quarter" idx="15" hasCustomPrompt="1"/>
          </p:nvPr>
        </p:nvSpPr>
        <p:spPr>
          <a:xfrm>
            <a:off x="351235" y="3598863"/>
            <a:ext cx="1412081" cy="266700"/>
          </a:xfrm>
        </p:spPr>
        <p:txBody>
          <a:bodyPr lIns="0" tIns="0" rIns="0" bIns="0">
            <a:noAutofit/>
          </a:bodyPr>
          <a:lstStyle>
            <a:lvl1pPr marL="0" indent="0" algn="ctr">
              <a:buNone/>
              <a:defRPr sz="1350" baseline="0"/>
            </a:lvl1pPr>
            <a:lvl2pPr>
              <a:defRPr sz="1050"/>
            </a:lvl2pPr>
            <a:lvl3pPr>
              <a:defRPr sz="1050"/>
            </a:lvl3pPr>
            <a:lvl4pPr>
              <a:defRPr sz="1050"/>
            </a:lvl4pPr>
            <a:lvl5pPr>
              <a:defRPr sz="1050"/>
            </a:lvl5pPr>
          </a:lstStyle>
          <a:p>
            <a:pPr lvl="0"/>
            <a:r>
              <a:rPr lang="en-US"/>
              <a:t>Chart Description</a:t>
            </a:r>
          </a:p>
        </p:txBody>
      </p:sp>
      <p:sp>
        <p:nvSpPr>
          <p:cNvPr id="15" name="Text Placeholder 13"/>
          <p:cNvSpPr>
            <a:spLocks noGrp="1"/>
          </p:cNvSpPr>
          <p:nvPr>
            <p:ph type="body" sz="quarter" idx="16" hasCustomPrompt="1"/>
          </p:nvPr>
        </p:nvSpPr>
        <p:spPr>
          <a:xfrm>
            <a:off x="1964118" y="3598863"/>
            <a:ext cx="1412081" cy="266700"/>
          </a:xfrm>
        </p:spPr>
        <p:txBody>
          <a:bodyPr lIns="0" tIns="0" rIns="0" bIns="0">
            <a:noAutofit/>
          </a:bodyPr>
          <a:lstStyle>
            <a:lvl1pPr marL="0" indent="0" algn="ctr">
              <a:buNone/>
              <a:defRPr sz="1350" baseline="0"/>
            </a:lvl1pPr>
            <a:lvl2pPr>
              <a:defRPr sz="1050"/>
            </a:lvl2pPr>
            <a:lvl3pPr>
              <a:defRPr sz="1050"/>
            </a:lvl3pPr>
            <a:lvl4pPr>
              <a:defRPr sz="1050"/>
            </a:lvl4pPr>
            <a:lvl5pPr>
              <a:defRPr sz="1050"/>
            </a:lvl5pPr>
          </a:lstStyle>
          <a:p>
            <a:pPr lvl="0"/>
            <a:r>
              <a:rPr lang="en-US"/>
              <a:t>Chart Description</a:t>
            </a:r>
          </a:p>
        </p:txBody>
      </p:sp>
      <p:sp>
        <p:nvSpPr>
          <p:cNvPr id="16" name="Text Placeholder 13"/>
          <p:cNvSpPr>
            <a:spLocks noGrp="1"/>
          </p:cNvSpPr>
          <p:nvPr>
            <p:ph type="body" sz="quarter" idx="17" hasCustomPrompt="1"/>
          </p:nvPr>
        </p:nvSpPr>
        <p:spPr>
          <a:xfrm>
            <a:off x="3575018" y="3598863"/>
            <a:ext cx="1412081" cy="266700"/>
          </a:xfrm>
        </p:spPr>
        <p:txBody>
          <a:bodyPr lIns="0" tIns="0" rIns="0" bIns="0">
            <a:noAutofit/>
          </a:bodyPr>
          <a:lstStyle>
            <a:lvl1pPr marL="0" indent="0" algn="ctr">
              <a:buNone/>
              <a:defRPr sz="1350" baseline="0"/>
            </a:lvl1pPr>
            <a:lvl2pPr>
              <a:defRPr sz="1050"/>
            </a:lvl2pPr>
            <a:lvl3pPr>
              <a:defRPr sz="1050"/>
            </a:lvl3pPr>
            <a:lvl4pPr>
              <a:defRPr sz="1050"/>
            </a:lvl4pPr>
            <a:lvl5pPr>
              <a:defRPr sz="1050"/>
            </a:lvl5pPr>
          </a:lstStyle>
          <a:p>
            <a:pPr lvl="0"/>
            <a:r>
              <a:rPr lang="en-US"/>
              <a:t>Chart Description</a:t>
            </a:r>
          </a:p>
        </p:txBody>
      </p:sp>
      <p:sp>
        <p:nvSpPr>
          <p:cNvPr id="17" name="Text Placeholder 13"/>
          <p:cNvSpPr>
            <a:spLocks noGrp="1"/>
          </p:cNvSpPr>
          <p:nvPr>
            <p:ph type="body" sz="quarter" idx="18" hasCustomPrompt="1"/>
          </p:nvPr>
        </p:nvSpPr>
        <p:spPr>
          <a:xfrm>
            <a:off x="5222700" y="3598863"/>
            <a:ext cx="1412081" cy="266700"/>
          </a:xfrm>
        </p:spPr>
        <p:txBody>
          <a:bodyPr lIns="0" tIns="0" rIns="0" bIns="0">
            <a:noAutofit/>
          </a:bodyPr>
          <a:lstStyle>
            <a:lvl1pPr marL="0" indent="0" algn="ctr">
              <a:buNone/>
              <a:defRPr sz="1350" baseline="0"/>
            </a:lvl1pPr>
            <a:lvl2pPr>
              <a:defRPr sz="1050"/>
            </a:lvl2pPr>
            <a:lvl3pPr>
              <a:defRPr sz="1050"/>
            </a:lvl3pPr>
            <a:lvl4pPr>
              <a:defRPr sz="1050"/>
            </a:lvl4pPr>
            <a:lvl5pPr>
              <a:defRPr sz="1050"/>
            </a:lvl5pPr>
          </a:lstStyle>
          <a:p>
            <a:pPr lvl="0"/>
            <a:r>
              <a:rPr lang="en-US"/>
              <a:t>Chart Description</a:t>
            </a:r>
          </a:p>
        </p:txBody>
      </p:sp>
      <p:sp>
        <p:nvSpPr>
          <p:cNvPr id="18" name="Text Placeholder 13"/>
          <p:cNvSpPr>
            <a:spLocks noGrp="1"/>
          </p:cNvSpPr>
          <p:nvPr>
            <p:ph type="body" sz="quarter" idx="19" hasCustomPrompt="1"/>
          </p:nvPr>
        </p:nvSpPr>
        <p:spPr>
          <a:xfrm>
            <a:off x="351235" y="4675060"/>
            <a:ext cx="1412081" cy="205197"/>
          </a:xfrm>
        </p:spPr>
        <p:txBody>
          <a:bodyPr lIns="0" tIns="0" rIns="0" bIns="0">
            <a:noAutofit/>
          </a:bodyPr>
          <a:lstStyle>
            <a:lvl1pPr marL="0" indent="0" algn="l">
              <a:buNone/>
              <a:defRPr sz="750" baseline="0"/>
            </a:lvl1pPr>
            <a:lvl2pPr>
              <a:defRPr sz="1050"/>
            </a:lvl2pPr>
            <a:lvl3pPr>
              <a:defRPr sz="1050"/>
            </a:lvl3pPr>
            <a:lvl4pPr>
              <a:defRPr sz="1050"/>
            </a:lvl4pPr>
            <a:lvl5pPr>
              <a:defRPr sz="1050"/>
            </a:lvl5pPr>
          </a:lstStyle>
          <a:p>
            <a:pPr lvl="0"/>
            <a:r>
              <a:rPr lang="en-US"/>
              <a:t>Data citation</a:t>
            </a:r>
          </a:p>
        </p:txBody>
      </p:sp>
      <p:sp>
        <p:nvSpPr>
          <p:cNvPr id="19" name="TextBox 18"/>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Tree>
    <p:extLst>
      <p:ext uri="{BB962C8B-B14F-4D97-AF65-F5344CB8AC3E}">
        <p14:creationId xmlns:p14="http://schemas.microsoft.com/office/powerpoint/2010/main" val="1332969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6858000" cy="5143500"/>
          </a:xfrm>
        </p:spPr>
        <p:txBody>
          <a:bodyPr>
            <a:normAutofit/>
          </a:bodyPr>
          <a:lstStyle>
            <a:lvl1pPr marL="0" indent="0" algn="r">
              <a:buNone/>
              <a:defRPr sz="1350"/>
            </a:lvl1pPr>
          </a:lstStyle>
          <a:p>
            <a:r>
              <a:rPr lang="en-US"/>
              <a:t>Insert a large image here</a:t>
            </a:r>
          </a:p>
        </p:txBody>
      </p:sp>
      <p:sp>
        <p:nvSpPr>
          <p:cNvPr id="16" name="Text Placeholder 6"/>
          <p:cNvSpPr>
            <a:spLocks noGrp="1"/>
          </p:cNvSpPr>
          <p:nvPr>
            <p:ph type="body" sz="quarter" idx="40"/>
          </p:nvPr>
        </p:nvSpPr>
        <p:spPr>
          <a:xfrm>
            <a:off x="0" y="2561213"/>
            <a:ext cx="6858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351235" y="3793135"/>
            <a:ext cx="1002506" cy="570668"/>
          </a:xfrm>
          <a:prstGeom prst="rect">
            <a:avLst/>
          </a:prstGeom>
          <a:ln>
            <a:noFill/>
          </a:ln>
        </p:spPr>
        <p:txBody>
          <a:bodyPr vert="horz" lIns="0" tIns="0" rIns="0" bIns="0"/>
          <a:lstStyle>
            <a:lvl1pPr marL="0" indent="0" algn="ctr">
              <a:buNone/>
              <a:defRPr sz="900" baseline="0">
                <a:solidFill>
                  <a:schemeClr val="tx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Infographic information goes here</a:t>
            </a:r>
          </a:p>
        </p:txBody>
      </p:sp>
      <p:sp>
        <p:nvSpPr>
          <p:cNvPr id="18" name="Text Placeholder 17"/>
          <p:cNvSpPr>
            <a:spLocks noGrp="1"/>
          </p:cNvSpPr>
          <p:nvPr>
            <p:ph type="body" sz="quarter" idx="19" hasCustomPrompt="1"/>
          </p:nvPr>
        </p:nvSpPr>
        <p:spPr>
          <a:xfrm>
            <a:off x="351235" y="3389857"/>
            <a:ext cx="1002506" cy="326535"/>
          </a:xfrm>
          <a:prstGeom prst="rect">
            <a:avLst/>
          </a:prstGeom>
        </p:spPr>
        <p:txBody>
          <a:bodyPr vert="horz" lIns="0" tIns="0" rIns="0" bIns="0">
            <a:normAutofit/>
          </a:bodyPr>
          <a:lstStyle>
            <a:lvl1pPr marL="0" indent="0" algn="ctr">
              <a:buNone/>
              <a:defRPr sz="1350" baseline="0">
                <a:solidFill>
                  <a:schemeClr val="tx1"/>
                </a:solidFill>
              </a:defRPr>
            </a:lvl1pPr>
            <a:lvl2pPr marL="342900" indent="0">
              <a:buNone/>
              <a:defRPr sz="1650">
                <a:solidFill>
                  <a:srgbClr val="8DC63F"/>
                </a:solidFill>
              </a:defRPr>
            </a:lvl2pPr>
            <a:lvl3pPr marL="685800" indent="0">
              <a:buNone/>
              <a:defRPr sz="1650">
                <a:solidFill>
                  <a:srgbClr val="8DC63F"/>
                </a:solidFill>
              </a:defRPr>
            </a:lvl3pPr>
            <a:lvl4pPr marL="1028700" indent="0">
              <a:buNone/>
              <a:defRPr sz="1650">
                <a:solidFill>
                  <a:srgbClr val="8DC63F"/>
                </a:solidFill>
              </a:defRPr>
            </a:lvl4pPr>
            <a:lvl5pPr marL="1371600" indent="0">
              <a:buNone/>
              <a:defRPr sz="165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1646152" y="3793135"/>
            <a:ext cx="1002506" cy="570668"/>
          </a:xfrm>
          <a:prstGeom prst="rect">
            <a:avLst/>
          </a:prstGeom>
          <a:ln>
            <a:noFill/>
          </a:ln>
        </p:spPr>
        <p:txBody>
          <a:bodyPr vert="horz" lIns="0" tIns="0" rIns="0" bIns="0"/>
          <a:lstStyle>
            <a:lvl1pPr marL="0" indent="0" algn="ctr">
              <a:buNone/>
              <a:defRPr sz="900" baseline="0">
                <a:solidFill>
                  <a:schemeClr val="tx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Infographic information goes here</a:t>
            </a:r>
          </a:p>
        </p:txBody>
      </p:sp>
      <p:sp>
        <p:nvSpPr>
          <p:cNvPr id="20" name="Text Placeholder 17"/>
          <p:cNvSpPr>
            <a:spLocks noGrp="1"/>
          </p:cNvSpPr>
          <p:nvPr>
            <p:ph type="body" sz="quarter" idx="42" hasCustomPrompt="1"/>
          </p:nvPr>
        </p:nvSpPr>
        <p:spPr>
          <a:xfrm>
            <a:off x="1646153" y="3389857"/>
            <a:ext cx="1002506" cy="326535"/>
          </a:xfrm>
          <a:prstGeom prst="rect">
            <a:avLst/>
          </a:prstGeom>
        </p:spPr>
        <p:txBody>
          <a:bodyPr vert="horz" lIns="0" tIns="0" rIns="0" bIns="0">
            <a:normAutofit/>
          </a:bodyPr>
          <a:lstStyle>
            <a:lvl1pPr marL="0" indent="0" algn="ctr">
              <a:buNone/>
              <a:defRPr sz="1350" baseline="0">
                <a:solidFill>
                  <a:schemeClr val="tx1"/>
                </a:solidFill>
              </a:defRPr>
            </a:lvl1pPr>
            <a:lvl2pPr marL="342900" indent="0">
              <a:buNone/>
              <a:defRPr sz="1650">
                <a:solidFill>
                  <a:srgbClr val="8DC63F"/>
                </a:solidFill>
              </a:defRPr>
            </a:lvl2pPr>
            <a:lvl3pPr marL="685800" indent="0">
              <a:buNone/>
              <a:defRPr sz="1650">
                <a:solidFill>
                  <a:srgbClr val="8DC63F"/>
                </a:solidFill>
              </a:defRPr>
            </a:lvl3pPr>
            <a:lvl4pPr marL="1028700" indent="0">
              <a:buNone/>
              <a:defRPr sz="1650">
                <a:solidFill>
                  <a:srgbClr val="8DC63F"/>
                </a:solidFill>
              </a:defRPr>
            </a:lvl4pPr>
            <a:lvl5pPr marL="1371600" indent="0">
              <a:buNone/>
              <a:defRPr sz="165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2948356" y="3793135"/>
            <a:ext cx="1002506" cy="570668"/>
          </a:xfrm>
          <a:prstGeom prst="rect">
            <a:avLst/>
          </a:prstGeom>
          <a:ln>
            <a:noFill/>
          </a:ln>
        </p:spPr>
        <p:txBody>
          <a:bodyPr vert="horz" lIns="0" tIns="0" rIns="0" bIns="0"/>
          <a:lstStyle>
            <a:lvl1pPr marL="0" indent="0" algn="ctr">
              <a:buNone/>
              <a:defRPr sz="900" baseline="0">
                <a:solidFill>
                  <a:schemeClr val="tx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Infographic information goes here</a:t>
            </a:r>
          </a:p>
        </p:txBody>
      </p:sp>
      <p:sp>
        <p:nvSpPr>
          <p:cNvPr id="22" name="Text Placeholder 17"/>
          <p:cNvSpPr>
            <a:spLocks noGrp="1"/>
          </p:cNvSpPr>
          <p:nvPr>
            <p:ph type="body" sz="quarter" idx="44" hasCustomPrompt="1"/>
          </p:nvPr>
        </p:nvSpPr>
        <p:spPr>
          <a:xfrm>
            <a:off x="2948357" y="3389857"/>
            <a:ext cx="1002506" cy="326535"/>
          </a:xfrm>
          <a:prstGeom prst="rect">
            <a:avLst/>
          </a:prstGeom>
        </p:spPr>
        <p:txBody>
          <a:bodyPr vert="horz" lIns="0" tIns="0" rIns="0" bIns="0">
            <a:normAutofit/>
          </a:bodyPr>
          <a:lstStyle>
            <a:lvl1pPr marL="0" indent="0" algn="ctr">
              <a:buNone/>
              <a:defRPr sz="1350" baseline="0">
                <a:solidFill>
                  <a:schemeClr val="tx1"/>
                </a:solidFill>
              </a:defRPr>
            </a:lvl1pPr>
            <a:lvl2pPr marL="342900" indent="0">
              <a:buNone/>
              <a:defRPr sz="1650">
                <a:solidFill>
                  <a:srgbClr val="8DC63F"/>
                </a:solidFill>
              </a:defRPr>
            </a:lvl2pPr>
            <a:lvl3pPr marL="685800" indent="0">
              <a:buNone/>
              <a:defRPr sz="1650">
                <a:solidFill>
                  <a:srgbClr val="8DC63F"/>
                </a:solidFill>
              </a:defRPr>
            </a:lvl3pPr>
            <a:lvl4pPr marL="1028700" indent="0">
              <a:buNone/>
              <a:defRPr sz="1650">
                <a:solidFill>
                  <a:srgbClr val="8DC63F"/>
                </a:solidFill>
              </a:defRPr>
            </a:lvl4pPr>
            <a:lvl5pPr marL="1371600" indent="0">
              <a:buNone/>
              <a:defRPr sz="165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4241745" y="3793135"/>
            <a:ext cx="1002506" cy="570668"/>
          </a:xfrm>
          <a:prstGeom prst="rect">
            <a:avLst/>
          </a:prstGeom>
          <a:ln>
            <a:noFill/>
          </a:ln>
        </p:spPr>
        <p:txBody>
          <a:bodyPr vert="horz" lIns="0" tIns="0" rIns="0" bIns="0"/>
          <a:lstStyle>
            <a:lvl1pPr marL="0" indent="0" algn="ctr">
              <a:buNone/>
              <a:defRPr sz="900" baseline="0">
                <a:solidFill>
                  <a:schemeClr val="tx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Infographic information goes here</a:t>
            </a:r>
          </a:p>
        </p:txBody>
      </p:sp>
      <p:sp>
        <p:nvSpPr>
          <p:cNvPr id="24" name="Text Placeholder 17"/>
          <p:cNvSpPr>
            <a:spLocks noGrp="1"/>
          </p:cNvSpPr>
          <p:nvPr>
            <p:ph type="body" sz="quarter" idx="46" hasCustomPrompt="1"/>
          </p:nvPr>
        </p:nvSpPr>
        <p:spPr>
          <a:xfrm>
            <a:off x="4241746" y="3389857"/>
            <a:ext cx="1002506" cy="326535"/>
          </a:xfrm>
          <a:prstGeom prst="rect">
            <a:avLst/>
          </a:prstGeom>
        </p:spPr>
        <p:txBody>
          <a:bodyPr vert="horz" lIns="0" tIns="0" rIns="0" bIns="0">
            <a:normAutofit/>
          </a:bodyPr>
          <a:lstStyle>
            <a:lvl1pPr marL="0" indent="0" algn="ctr">
              <a:buNone/>
              <a:defRPr sz="1350" baseline="0">
                <a:solidFill>
                  <a:schemeClr val="tx1"/>
                </a:solidFill>
              </a:defRPr>
            </a:lvl1pPr>
            <a:lvl2pPr marL="342900" indent="0">
              <a:buNone/>
              <a:defRPr sz="1650">
                <a:solidFill>
                  <a:srgbClr val="8DC63F"/>
                </a:solidFill>
              </a:defRPr>
            </a:lvl2pPr>
            <a:lvl3pPr marL="685800" indent="0">
              <a:buNone/>
              <a:defRPr sz="1650">
                <a:solidFill>
                  <a:srgbClr val="8DC63F"/>
                </a:solidFill>
              </a:defRPr>
            </a:lvl3pPr>
            <a:lvl4pPr marL="1028700" indent="0">
              <a:buNone/>
              <a:defRPr sz="1650">
                <a:solidFill>
                  <a:srgbClr val="8DC63F"/>
                </a:solidFill>
              </a:defRPr>
            </a:lvl4pPr>
            <a:lvl5pPr marL="1371600" indent="0">
              <a:buNone/>
              <a:defRPr sz="165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5502451" y="3793135"/>
            <a:ext cx="1002506" cy="570668"/>
          </a:xfrm>
          <a:prstGeom prst="rect">
            <a:avLst/>
          </a:prstGeom>
          <a:ln>
            <a:noFill/>
          </a:ln>
        </p:spPr>
        <p:txBody>
          <a:bodyPr vert="horz" lIns="0" tIns="0" rIns="0" bIns="0"/>
          <a:lstStyle>
            <a:lvl1pPr marL="0" indent="0" algn="ctr">
              <a:buNone/>
              <a:defRPr sz="900" baseline="0">
                <a:solidFill>
                  <a:schemeClr val="tx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Infographic information goes here</a:t>
            </a:r>
          </a:p>
        </p:txBody>
      </p:sp>
      <p:sp>
        <p:nvSpPr>
          <p:cNvPr id="26" name="Text Placeholder 17"/>
          <p:cNvSpPr>
            <a:spLocks noGrp="1"/>
          </p:cNvSpPr>
          <p:nvPr>
            <p:ph type="body" sz="quarter" idx="48" hasCustomPrompt="1"/>
          </p:nvPr>
        </p:nvSpPr>
        <p:spPr>
          <a:xfrm>
            <a:off x="5502452" y="3389857"/>
            <a:ext cx="1002506" cy="326535"/>
          </a:xfrm>
          <a:prstGeom prst="rect">
            <a:avLst/>
          </a:prstGeom>
        </p:spPr>
        <p:txBody>
          <a:bodyPr vert="horz" lIns="0" tIns="0" rIns="0" bIns="0">
            <a:normAutofit/>
          </a:bodyPr>
          <a:lstStyle>
            <a:lvl1pPr marL="0" indent="0" algn="ctr">
              <a:buNone/>
              <a:defRPr sz="1350" baseline="0">
                <a:solidFill>
                  <a:schemeClr val="tx1"/>
                </a:solidFill>
              </a:defRPr>
            </a:lvl1pPr>
            <a:lvl2pPr marL="342900" indent="0">
              <a:buNone/>
              <a:defRPr sz="1650">
                <a:solidFill>
                  <a:srgbClr val="8DC63F"/>
                </a:solidFill>
              </a:defRPr>
            </a:lvl2pPr>
            <a:lvl3pPr marL="685800" indent="0">
              <a:buNone/>
              <a:defRPr sz="1650">
                <a:solidFill>
                  <a:srgbClr val="8DC63F"/>
                </a:solidFill>
              </a:defRPr>
            </a:lvl3pPr>
            <a:lvl4pPr marL="1028700" indent="0">
              <a:buNone/>
              <a:defRPr sz="1650">
                <a:solidFill>
                  <a:srgbClr val="8DC63F"/>
                </a:solidFill>
              </a:defRPr>
            </a:lvl4pPr>
            <a:lvl5pPr marL="1371600" indent="0">
              <a:buNone/>
              <a:defRPr sz="1650">
                <a:solidFill>
                  <a:srgbClr val="8DC63F"/>
                </a:solidFill>
              </a:defRPr>
            </a:lvl5pPr>
          </a:lstStyle>
          <a:p>
            <a:pPr lvl="0"/>
            <a:r>
              <a:rPr lang="en-US"/>
              <a:t>Emphasis Text</a:t>
            </a:r>
          </a:p>
        </p:txBody>
      </p:sp>
      <p:sp>
        <p:nvSpPr>
          <p:cNvPr id="27" name="TextBox 26"/>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
        <p:nvSpPr>
          <p:cNvPr id="32" name="Title 31"/>
          <p:cNvSpPr>
            <a:spLocks noGrp="1"/>
          </p:cNvSpPr>
          <p:nvPr>
            <p:ph type="title" hasCustomPrompt="1"/>
          </p:nvPr>
        </p:nvSpPr>
        <p:spPr>
          <a:xfrm>
            <a:off x="342900" y="0"/>
            <a:ext cx="2410133"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368012" y="1962045"/>
            <a:ext cx="968949"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9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1679709" y="1962045"/>
            <a:ext cx="968949"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9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2944526" y="1962045"/>
            <a:ext cx="968949"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9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4256766" y="1962045"/>
            <a:ext cx="968949"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9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5502451" y="1962045"/>
            <a:ext cx="968949"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900">
                <a:solidFill>
                  <a:schemeClr val="bg1"/>
                </a:solidFill>
                <a:effectLst/>
              </a:defRPr>
            </a:lvl1pPr>
          </a:lstStyle>
          <a:p>
            <a:r>
              <a:rPr lang="en-US"/>
              <a:t>Insert icon</a:t>
            </a:r>
          </a:p>
        </p:txBody>
      </p:sp>
    </p:spTree>
    <p:extLst>
      <p:ext uri="{BB962C8B-B14F-4D97-AF65-F5344CB8AC3E}">
        <p14:creationId xmlns:p14="http://schemas.microsoft.com/office/powerpoint/2010/main" val="3982103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6858000" cy="2682875"/>
          </a:xfrm>
          <a:solidFill>
            <a:schemeClr val="bg1">
              <a:lumMod val="85000"/>
            </a:schemeClr>
          </a:solidFill>
        </p:spPr>
        <p:txBody>
          <a:bodyPr>
            <a:normAutofit/>
          </a:bodyPr>
          <a:lstStyle>
            <a:lvl1pPr marL="0" indent="0" algn="r">
              <a:buNone/>
              <a:defRPr sz="1200"/>
            </a:lvl1pPr>
          </a:lstStyle>
          <a:p>
            <a:r>
              <a:rPr lang="en-US" dirty="0"/>
              <a:t>Insert a large image here</a:t>
            </a:r>
          </a:p>
        </p:txBody>
      </p:sp>
      <p:sp>
        <p:nvSpPr>
          <p:cNvPr id="17" name="Text Placeholder 3"/>
          <p:cNvSpPr>
            <a:spLocks noGrp="1"/>
          </p:cNvSpPr>
          <p:nvPr>
            <p:ph type="body" sz="quarter" idx="18" hasCustomPrompt="1"/>
          </p:nvPr>
        </p:nvSpPr>
        <p:spPr>
          <a:xfrm>
            <a:off x="351235" y="3793135"/>
            <a:ext cx="1002506" cy="570668"/>
          </a:xfrm>
          <a:prstGeom prst="rect">
            <a:avLst/>
          </a:prstGeom>
          <a:ln>
            <a:noFill/>
          </a:ln>
        </p:spPr>
        <p:txBody>
          <a:bodyPr vert="horz" lIns="0" tIns="0" rIns="0" bIns="0"/>
          <a:lstStyle>
            <a:lvl1pPr marL="0" indent="0" algn="ctr">
              <a:buNone/>
              <a:defRPr sz="900" baseline="0">
                <a:solidFill>
                  <a:schemeClr val="tx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Infographic information goes here</a:t>
            </a:r>
          </a:p>
        </p:txBody>
      </p:sp>
      <p:sp>
        <p:nvSpPr>
          <p:cNvPr id="18" name="Text Placeholder 17"/>
          <p:cNvSpPr>
            <a:spLocks noGrp="1"/>
          </p:cNvSpPr>
          <p:nvPr>
            <p:ph type="body" sz="quarter" idx="19" hasCustomPrompt="1"/>
          </p:nvPr>
        </p:nvSpPr>
        <p:spPr>
          <a:xfrm>
            <a:off x="351235" y="3389857"/>
            <a:ext cx="1002506" cy="326535"/>
          </a:xfrm>
          <a:prstGeom prst="rect">
            <a:avLst/>
          </a:prstGeom>
        </p:spPr>
        <p:txBody>
          <a:bodyPr vert="horz" lIns="0" tIns="0" rIns="0" bIns="0">
            <a:normAutofit/>
          </a:bodyPr>
          <a:lstStyle>
            <a:lvl1pPr marL="0" indent="0" algn="ctr">
              <a:buNone/>
              <a:defRPr sz="1350" baseline="0">
                <a:solidFill>
                  <a:schemeClr val="tx1"/>
                </a:solidFill>
              </a:defRPr>
            </a:lvl1pPr>
            <a:lvl2pPr marL="342900" indent="0">
              <a:buNone/>
              <a:defRPr sz="1650">
                <a:solidFill>
                  <a:srgbClr val="8DC63F"/>
                </a:solidFill>
              </a:defRPr>
            </a:lvl2pPr>
            <a:lvl3pPr marL="685800" indent="0">
              <a:buNone/>
              <a:defRPr sz="1650">
                <a:solidFill>
                  <a:srgbClr val="8DC63F"/>
                </a:solidFill>
              </a:defRPr>
            </a:lvl3pPr>
            <a:lvl4pPr marL="1028700" indent="0">
              <a:buNone/>
              <a:defRPr sz="1650">
                <a:solidFill>
                  <a:srgbClr val="8DC63F"/>
                </a:solidFill>
              </a:defRPr>
            </a:lvl4pPr>
            <a:lvl5pPr marL="1371600" indent="0">
              <a:buNone/>
              <a:defRPr sz="165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1646152" y="3793135"/>
            <a:ext cx="1002506" cy="570668"/>
          </a:xfrm>
          <a:prstGeom prst="rect">
            <a:avLst/>
          </a:prstGeom>
          <a:ln>
            <a:noFill/>
          </a:ln>
        </p:spPr>
        <p:txBody>
          <a:bodyPr vert="horz" lIns="0" tIns="0" rIns="0" bIns="0"/>
          <a:lstStyle>
            <a:lvl1pPr marL="0" indent="0" algn="ctr">
              <a:buNone/>
              <a:defRPr sz="900" baseline="0">
                <a:solidFill>
                  <a:schemeClr val="tx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Infographic information goes here</a:t>
            </a:r>
          </a:p>
        </p:txBody>
      </p:sp>
      <p:sp>
        <p:nvSpPr>
          <p:cNvPr id="20" name="Text Placeholder 17"/>
          <p:cNvSpPr>
            <a:spLocks noGrp="1"/>
          </p:cNvSpPr>
          <p:nvPr>
            <p:ph type="body" sz="quarter" idx="42" hasCustomPrompt="1"/>
          </p:nvPr>
        </p:nvSpPr>
        <p:spPr>
          <a:xfrm>
            <a:off x="1646153" y="3389857"/>
            <a:ext cx="1002506" cy="326535"/>
          </a:xfrm>
          <a:prstGeom prst="rect">
            <a:avLst/>
          </a:prstGeom>
        </p:spPr>
        <p:txBody>
          <a:bodyPr vert="horz" lIns="0" tIns="0" rIns="0" bIns="0">
            <a:normAutofit/>
          </a:bodyPr>
          <a:lstStyle>
            <a:lvl1pPr marL="0" indent="0" algn="ctr">
              <a:buNone/>
              <a:defRPr sz="1350" baseline="0">
                <a:solidFill>
                  <a:schemeClr val="tx1"/>
                </a:solidFill>
              </a:defRPr>
            </a:lvl1pPr>
            <a:lvl2pPr marL="342900" indent="0">
              <a:buNone/>
              <a:defRPr sz="1650">
                <a:solidFill>
                  <a:srgbClr val="8DC63F"/>
                </a:solidFill>
              </a:defRPr>
            </a:lvl2pPr>
            <a:lvl3pPr marL="685800" indent="0">
              <a:buNone/>
              <a:defRPr sz="1650">
                <a:solidFill>
                  <a:srgbClr val="8DC63F"/>
                </a:solidFill>
              </a:defRPr>
            </a:lvl3pPr>
            <a:lvl4pPr marL="1028700" indent="0">
              <a:buNone/>
              <a:defRPr sz="1650">
                <a:solidFill>
                  <a:srgbClr val="8DC63F"/>
                </a:solidFill>
              </a:defRPr>
            </a:lvl4pPr>
            <a:lvl5pPr marL="1371600" indent="0">
              <a:buNone/>
              <a:defRPr sz="165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2948356" y="3793135"/>
            <a:ext cx="1002506" cy="570668"/>
          </a:xfrm>
          <a:prstGeom prst="rect">
            <a:avLst/>
          </a:prstGeom>
          <a:ln>
            <a:noFill/>
          </a:ln>
        </p:spPr>
        <p:txBody>
          <a:bodyPr vert="horz" lIns="0" tIns="0" rIns="0" bIns="0"/>
          <a:lstStyle>
            <a:lvl1pPr marL="0" indent="0" algn="ctr">
              <a:buNone/>
              <a:defRPr sz="900" baseline="0">
                <a:solidFill>
                  <a:schemeClr val="tx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Infographic information goes here</a:t>
            </a:r>
          </a:p>
        </p:txBody>
      </p:sp>
      <p:sp>
        <p:nvSpPr>
          <p:cNvPr id="22" name="Text Placeholder 17"/>
          <p:cNvSpPr>
            <a:spLocks noGrp="1"/>
          </p:cNvSpPr>
          <p:nvPr>
            <p:ph type="body" sz="quarter" idx="44" hasCustomPrompt="1"/>
          </p:nvPr>
        </p:nvSpPr>
        <p:spPr>
          <a:xfrm>
            <a:off x="2948357" y="3389857"/>
            <a:ext cx="1002506" cy="326535"/>
          </a:xfrm>
          <a:prstGeom prst="rect">
            <a:avLst/>
          </a:prstGeom>
        </p:spPr>
        <p:txBody>
          <a:bodyPr vert="horz" lIns="0" tIns="0" rIns="0" bIns="0">
            <a:normAutofit/>
          </a:bodyPr>
          <a:lstStyle>
            <a:lvl1pPr marL="0" indent="0" algn="ctr">
              <a:buNone/>
              <a:defRPr sz="1350" baseline="0">
                <a:solidFill>
                  <a:schemeClr val="tx1"/>
                </a:solidFill>
              </a:defRPr>
            </a:lvl1pPr>
            <a:lvl2pPr marL="342900" indent="0">
              <a:buNone/>
              <a:defRPr sz="1650">
                <a:solidFill>
                  <a:srgbClr val="8DC63F"/>
                </a:solidFill>
              </a:defRPr>
            </a:lvl2pPr>
            <a:lvl3pPr marL="685800" indent="0">
              <a:buNone/>
              <a:defRPr sz="1650">
                <a:solidFill>
                  <a:srgbClr val="8DC63F"/>
                </a:solidFill>
              </a:defRPr>
            </a:lvl3pPr>
            <a:lvl4pPr marL="1028700" indent="0">
              <a:buNone/>
              <a:defRPr sz="1650">
                <a:solidFill>
                  <a:srgbClr val="8DC63F"/>
                </a:solidFill>
              </a:defRPr>
            </a:lvl4pPr>
            <a:lvl5pPr marL="1371600" indent="0">
              <a:buNone/>
              <a:defRPr sz="165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4241745" y="3793135"/>
            <a:ext cx="1002506" cy="570668"/>
          </a:xfrm>
          <a:prstGeom prst="rect">
            <a:avLst/>
          </a:prstGeom>
          <a:ln>
            <a:noFill/>
          </a:ln>
        </p:spPr>
        <p:txBody>
          <a:bodyPr vert="horz" lIns="0" tIns="0" rIns="0" bIns="0"/>
          <a:lstStyle>
            <a:lvl1pPr marL="0" indent="0" algn="ctr">
              <a:buNone/>
              <a:defRPr sz="900" baseline="0">
                <a:solidFill>
                  <a:schemeClr val="tx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Infographic information goes here</a:t>
            </a:r>
          </a:p>
        </p:txBody>
      </p:sp>
      <p:sp>
        <p:nvSpPr>
          <p:cNvPr id="24" name="Text Placeholder 17"/>
          <p:cNvSpPr>
            <a:spLocks noGrp="1"/>
          </p:cNvSpPr>
          <p:nvPr>
            <p:ph type="body" sz="quarter" idx="46" hasCustomPrompt="1"/>
          </p:nvPr>
        </p:nvSpPr>
        <p:spPr>
          <a:xfrm>
            <a:off x="4241746" y="3389857"/>
            <a:ext cx="1002506" cy="326535"/>
          </a:xfrm>
          <a:prstGeom prst="rect">
            <a:avLst/>
          </a:prstGeom>
        </p:spPr>
        <p:txBody>
          <a:bodyPr vert="horz" lIns="0" tIns="0" rIns="0" bIns="0">
            <a:normAutofit/>
          </a:bodyPr>
          <a:lstStyle>
            <a:lvl1pPr marL="0" indent="0" algn="ctr">
              <a:buNone/>
              <a:defRPr sz="1350" baseline="0">
                <a:solidFill>
                  <a:schemeClr val="tx1"/>
                </a:solidFill>
              </a:defRPr>
            </a:lvl1pPr>
            <a:lvl2pPr marL="342900" indent="0">
              <a:buNone/>
              <a:defRPr sz="1650">
                <a:solidFill>
                  <a:srgbClr val="8DC63F"/>
                </a:solidFill>
              </a:defRPr>
            </a:lvl2pPr>
            <a:lvl3pPr marL="685800" indent="0">
              <a:buNone/>
              <a:defRPr sz="1650">
                <a:solidFill>
                  <a:srgbClr val="8DC63F"/>
                </a:solidFill>
              </a:defRPr>
            </a:lvl3pPr>
            <a:lvl4pPr marL="1028700" indent="0">
              <a:buNone/>
              <a:defRPr sz="1650">
                <a:solidFill>
                  <a:srgbClr val="8DC63F"/>
                </a:solidFill>
              </a:defRPr>
            </a:lvl4pPr>
            <a:lvl5pPr marL="1371600" indent="0">
              <a:buNone/>
              <a:defRPr sz="165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5502451" y="3793135"/>
            <a:ext cx="1002506" cy="570668"/>
          </a:xfrm>
          <a:prstGeom prst="rect">
            <a:avLst/>
          </a:prstGeom>
          <a:ln>
            <a:noFill/>
          </a:ln>
        </p:spPr>
        <p:txBody>
          <a:bodyPr vert="horz" lIns="0" tIns="0" rIns="0" bIns="0"/>
          <a:lstStyle>
            <a:lvl1pPr marL="0" indent="0" algn="ctr">
              <a:buNone/>
              <a:defRPr sz="900" baseline="0">
                <a:solidFill>
                  <a:schemeClr val="tx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Infographic information goes here</a:t>
            </a:r>
          </a:p>
        </p:txBody>
      </p:sp>
      <p:sp>
        <p:nvSpPr>
          <p:cNvPr id="26" name="Text Placeholder 17"/>
          <p:cNvSpPr>
            <a:spLocks noGrp="1"/>
          </p:cNvSpPr>
          <p:nvPr>
            <p:ph type="body" sz="quarter" idx="48" hasCustomPrompt="1"/>
          </p:nvPr>
        </p:nvSpPr>
        <p:spPr>
          <a:xfrm>
            <a:off x="5502452" y="3389857"/>
            <a:ext cx="1002506" cy="326535"/>
          </a:xfrm>
          <a:prstGeom prst="rect">
            <a:avLst/>
          </a:prstGeom>
        </p:spPr>
        <p:txBody>
          <a:bodyPr vert="horz" lIns="0" tIns="0" rIns="0" bIns="0">
            <a:normAutofit/>
          </a:bodyPr>
          <a:lstStyle>
            <a:lvl1pPr marL="0" indent="0" algn="ctr">
              <a:buNone/>
              <a:defRPr sz="1350" baseline="0">
                <a:solidFill>
                  <a:schemeClr val="tx1"/>
                </a:solidFill>
              </a:defRPr>
            </a:lvl1pPr>
            <a:lvl2pPr marL="342900" indent="0">
              <a:buNone/>
              <a:defRPr sz="1650">
                <a:solidFill>
                  <a:srgbClr val="8DC63F"/>
                </a:solidFill>
              </a:defRPr>
            </a:lvl2pPr>
            <a:lvl3pPr marL="685800" indent="0">
              <a:buNone/>
              <a:defRPr sz="1650">
                <a:solidFill>
                  <a:srgbClr val="8DC63F"/>
                </a:solidFill>
              </a:defRPr>
            </a:lvl3pPr>
            <a:lvl4pPr marL="1028700" indent="0">
              <a:buNone/>
              <a:defRPr sz="1650">
                <a:solidFill>
                  <a:srgbClr val="8DC63F"/>
                </a:solidFill>
              </a:defRPr>
            </a:lvl4pPr>
            <a:lvl5pPr marL="1371600" indent="0">
              <a:buNone/>
              <a:defRPr sz="1650">
                <a:solidFill>
                  <a:srgbClr val="8DC63F"/>
                </a:solidFill>
              </a:defRPr>
            </a:lvl5pPr>
          </a:lstStyle>
          <a:p>
            <a:pPr lvl="0"/>
            <a:r>
              <a:rPr lang="en-US"/>
              <a:t>Emphasis Text</a:t>
            </a:r>
          </a:p>
        </p:txBody>
      </p:sp>
      <p:sp>
        <p:nvSpPr>
          <p:cNvPr id="27" name="TextBox 26"/>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
        <p:nvSpPr>
          <p:cNvPr id="28" name="Title 31"/>
          <p:cNvSpPr>
            <a:spLocks noGrp="1"/>
          </p:cNvSpPr>
          <p:nvPr>
            <p:ph type="title" hasCustomPrompt="1"/>
          </p:nvPr>
        </p:nvSpPr>
        <p:spPr>
          <a:xfrm>
            <a:off x="342900" y="0"/>
            <a:ext cx="2410133" cy="1704258"/>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368012" y="1962045"/>
            <a:ext cx="968949"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9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1679709" y="1962045"/>
            <a:ext cx="968949"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9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2944526" y="1962045"/>
            <a:ext cx="968949"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9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4256766" y="1962045"/>
            <a:ext cx="968949"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9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5502451" y="1962045"/>
            <a:ext cx="968949"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900">
                <a:solidFill>
                  <a:schemeClr val="bg1"/>
                </a:solidFill>
                <a:effectLst/>
              </a:defRPr>
            </a:lvl1pPr>
          </a:lstStyle>
          <a:p>
            <a:r>
              <a:rPr lang="en-US"/>
              <a:t>Insert icon</a:t>
            </a:r>
          </a:p>
        </p:txBody>
      </p:sp>
    </p:spTree>
    <p:extLst>
      <p:ext uri="{BB962C8B-B14F-4D97-AF65-F5344CB8AC3E}">
        <p14:creationId xmlns:p14="http://schemas.microsoft.com/office/powerpoint/2010/main" val="660572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6858000" cy="2682875"/>
          </a:xfrm>
          <a:solidFill>
            <a:schemeClr val="bg1">
              <a:lumMod val="85000"/>
            </a:schemeClr>
          </a:solidFill>
        </p:spPr>
        <p:txBody>
          <a:bodyPr>
            <a:normAutofit/>
          </a:bodyPr>
          <a:lstStyle>
            <a:lvl1pPr marL="0" indent="0" algn="r">
              <a:buNone/>
              <a:defRPr sz="1200"/>
            </a:lvl1pPr>
          </a:lstStyle>
          <a:p>
            <a:r>
              <a:rPr lang="en-US" dirty="0"/>
              <a:t>Insert a large image here</a:t>
            </a:r>
          </a:p>
        </p:txBody>
      </p:sp>
      <p:sp>
        <p:nvSpPr>
          <p:cNvPr id="27" name="TextBox 26"/>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
        <p:nvSpPr>
          <p:cNvPr id="15" name="Text Placeholder 14"/>
          <p:cNvSpPr>
            <a:spLocks noGrp="1"/>
          </p:cNvSpPr>
          <p:nvPr>
            <p:ph type="body" sz="quarter" idx="50" hasCustomPrompt="1"/>
          </p:nvPr>
        </p:nvSpPr>
        <p:spPr>
          <a:xfrm>
            <a:off x="359569" y="2968626"/>
            <a:ext cx="6200765" cy="1738313"/>
          </a:xfrm>
        </p:spPr>
        <p:txBody>
          <a:bodyPr lIns="0" tIns="0" rIns="0" bIns="0">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a:t>Short Slide Summary</a:t>
            </a:r>
          </a:p>
        </p:txBody>
      </p:sp>
      <p:sp>
        <p:nvSpPr>
          <p:cNvPr id="2" name="Title 1"/>
          <p:cNvSpPr>
            <a:spLocks noGrp="1"/>
          </p:cNvSpPr>
          <p:nvPr>
            <p:ph type="title" hasCustomPrompt="1"/>
          </p:nvPr>
        </p:nvSpPr>
        <p:spPr>
          <a:xfrm>
            <a:off x="0" y="2226646"/>
            <a:ext cx="3702737" cy="416653"/>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1638536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342900" y="1391881"/>
            <a:ext cx="3092307" cy="2542392"/>
          </a:xfrm>
          <a:prstGeom prst="rect">
            <a:avLst/>
          </a:prstGeom>
        </p:spPr>
        <p:txBody>
          <a:bodyPr vert="horz"/>
          <a:lstStyle>
            <a:lvl1pPr marL="0" marR="0" indent="0" algn="l" defTabSz="342900" rtl="0" eaLnBrk="1" fontAlgn="auto" latinLnBrk="0" hangingPunct="1">
              <a:lnSpc>
                <a:spcPct val="100000"/>
              </a:lnSpc>
              <a:spcBef>
                <a:spcPct val="20000"/>
              </a:spcBef>
              <a:spcAft>
                <a:spcPts val="0"/>
              </a:spcAft>
              <a:buClrTx/>
              <a:buSzTx/>
              <a:buFont typeface="Arial"/>
              <a:buNone/>
              <a:tabLst/>
              <a:defRPr sz="900"/>
            </a:lvl1pPr>
          </a:lstStyle>
          <a:p>
            <a:r>
              <a:rPr lang="en-US"/>
              <a:t>Insert Photo</a:t>
            </a:r>
          </a:p>
        </p:txBody>
      </p:sp>
      <p:sp>
        <p:nvSpPr>
          <p:cNvPr id="4" name="Text Placeholder 27"/>
          <p:cNvSpPr>
            <a:spLocks noGrp="1"/>
          </p:cNvSpPr>
          <p:nvPr>
            <p:ph type="body" sz="quarter" idx="20" hasCustomPrompt="1"/>
          </p:nvPr>
        </p:nvSpPr>
        <p:spPr>
          <a:xfrm>
            <a:off x="342900" y="4090976"/>
            <a:ext cx="3092307" cy="727263"/>
          </a:xfrm>
          <a:prstGeom prst="rect">
            <a:avLst/>
          </a:prstGeom>
        </p:spPr>
        <p:txBody>
          <a:bodyPr vert="horz" lIns="0" tIns="0" rIns="0" bIns="0" anchor="t" anchorCtr="0"/>
          <a:lstStyle>
            <a:lvl1pPr marL="0" indent="0">
              <a:spcBef>
                <a:spcPts val="750"/>
              </a:spcBef>
              <a:buFont typeface="Arial"/>
              <a:buNone/>
              <a:defRPr sz="1350" baseline="0"/>
            </a:lvl1pPr>
          </a:lstStyle>
          <a:p>
            <a:pPr lvl="0"/>
            <a:r>
              <a:rPr lang="en-US"/>
              <a:t>Description of the photo/image</a:t>
            </a:r>
          </a:p>
        </p:txBody>
      </p:sp>
      <p:sp>
        <p:nvSpPr>
          <p:cNvPr id="6" name="Picture Placeholder 2"/>
          <p:cNvSpPr>
            <a:spLocks noGrp="1"/>
          </p:cNvSpPr>
          <p:nvPr>
            <p:ph type="pic" sz="quarter" idx="22" hasCustomPrompt="1"/>
          </p:nvPr>
        </p:nvSpPr>
        <p:spPr>
          <a:xfrm>
            <a:off x="3618981" y="182880"/>
            <a:ext cx="2903999" cy="2095512"/>
          </a:xfrm>
          <a:prstGeom prst="rect">
            <a:avLst/>
          </a:prstGeom>
        </p:spPr>
        <p:txBody>
          <a:bodyPr vert="horz"/>
          <a:lstStyle>
            <a:lvl1pPr marL="0" marR="0" indent="0" algn="l" defTabSz="342900" rtl="0" eaLnBrk="1" fontAlgn="auto" latinLnBrk="0" hangingPunct="1">
              <a:lnSpc>
                <a:spcPct val="100000"/>
              </a:lnSpc>
              <a:spcBef>
                <a:spcPct val="20000"/>
              </a:spcBef>
              <a:spcAft>
                <a:spcPts val="0"/>
              </a:spcAft>
              <a:buClrTx/>
              <a:buSzTx/>
              <a:buFont typeface="Arial"/>
              <a:buNone/>
              <a:tabLst/>
              <a:defRPr sz="900"/>
            </a:lvl1pPr>
          </a:lstStyle>
          <a:p>
            <a:r>
              <a:rPr lang="en-US"/>
              <a:t>Insert Photo</a:t>
            </a:r>
          </a:p>
        </p:txBody>
      </p:sp>
      <p:sp>
        <p:nvSpPr>
          <p:cNvPr id="7" name="Picture Placeholder 2"/>
          <p:cNvSpPr>
            <a:spLocks noGrp="1"/>
          </p:cNvSpPr>
          <p:nvPr>
            <p:ph type="pic" sz="quarter" idx="23" hasCustomPrompt="1"/>
          </p:nvPr>
        </p:nvSpPr>
        <p:spPr>
          <a:xfrm>
            <a:off x="3618981" y="2479947"/>
            <a:ext cx="2903999" cy="2338291"/>
          </a:xfrm>
          <a:prstGeom prst="rect">
            <a:avLst/>
          </a:prstGeom>
        </p:spPr>
        <p:txBody>
          <a:bodyPr vert="horz"/>
          <a:lstStyle>
            <a:lvl1pPr marL="0" marR="0" indent="0" algn="l" defTabSz="342900" rtl="0" eaLnBrk="1" fontAlgn="auto" latinLnBrk="0" hangingPunct="1">
              <a:lnSpc>
                <a:spcPct val="100000"/>
              </a:lnSpc>
              <a:spcBef>
                <a:spcPct val="20000"/>
              </a:spcBef>
              <a:spcAft>
                <a:spcPts val="0"/>
              </a:spcAft>
              <a:buClrTx/>
              <a:buSzTx/>
              <a:buFont typeface="Arial"/>
              <a:buNone/>
              <a:tabLst/>
              <a:defRPr sz="900"/>
            </a:lvl1pPr>
          </a:lstStyle>
          <a:p>
            <a:r>
              <a:rPr lang="en-US"/>
              <a:t>Insert Photo</a:t>
            </a:r>
          </a:p>
        </p:txBody>
      </p:sp>
      <p:sp>
        <p:nvSpPr>
          <p:cNvPr id="8" name="TextBox 7"/>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Tree>
    <p:extLst>
      <p:ext uri="{BB962C8B-B14F-4D97-AF65-F5344CB8AC3E}">
        <p14:creationId xmlns:p14="http://schemas.microsoft.com/office/powerpoint/2010/main" val="6345954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2754873" y="410296"/>
            <a:ext cx="3454779" cy="1348326"/>
          </a:xfrm>
        </p:spPr>
        <p:txBody>
          <a:bodyPr anchor="b" anchorCtr="0">
            <a:noAutofit/>
          </a:bodyPr>
          <a:lstStyle>
            <a:lvl1pPr marL="0" indent="0">
              <a:buNone/>
              <a:defRPr sz="3000" baseline="0"/>
            </a:lvl1pPr>
          </a:lstStyle>
          <a:p>
            <a:pPr lvl="0"/>
            <a:r>
              <a:rPr lang="en-US" dirty="0"/>
              <a:t>Q&amp;A or Thank You</a:t>
            </a:r>
          </a:p>
        </p:txBody>
      </p:sp>
      <p:cxnSp>
        <p:nvCxnSpPr>
          <p:cNvPr id="4" name="Straight Connector 3"/>
          <p:cNvCxnSpPr/>
          <p:nvPr userDrawn="1"/>
        </p:nvCxnSpPr>
        <p:spPr>
          <a:xfrm>
            <a:off x="2806236" y="1939062"/>
            <a:ext cx="371674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2754803" y="2588317"/>
            <a:ext cx="3455274" cy="336156"/>
          </a:xfrm>
        </p:spPr>
        <p:txBody>
          <a:bodyPr>
            <a:noAutofit/>
          </a:bodyPr>
          <a:lstStyle>
            <a:lvl1pPr marL="0" indent="0">
              <a:spcBef>
                <a:spcPts val="300"/>
              </a:spcBef>
              <a:buNone/>
              <a:defRPr sz="750" baseline="0"/>
            </a:lvl1pPr>
            <a:lvl2pPr marL="342900" indent="0">
              <a:buNone/>
              <a:defRPr/>
            </a:lvl2pPr>
            <a:lvl3pPr marL="685800" indent="0">
              <a:buNone/>
              <a:defRPr/>
            </a:lvl3pPr>
            <a:lvl4pPr marL="1028700" indent="0">
              <a:buNone/>
              <a:defRPr/>
            </a:lvl4pPr>
            <a:lvl5pPr marL="1371600" indent="0">
              <a:buNone/>
              <a:defRPr/>
            </a:lvl5pPr>
          </a:lstStyle>
          <a:p>
            <a:pPr lvl="0"/>
            <a:r>
              <a:rPr lang="en-US" dirty="0"/>
              <a:t>Publication Number</a:t>
            </a:r>
          </a:p>
        </p:txBody>
      </p:sp>
      <p:sp>
        <p:nvSpPr>
          <p:cNvPr id="9" name="TextBox 8"/>
          <p:cNvSpPr txBox="1"/>
          <p:nvPr userDrawn="1"/>
        </p:nvSpPr>
        <p:spPr>
          <a:xfrm>
            <a:off x="2754876" y="2069602"/>
            <a:ext cx="1587500" cy="353860"/>
          </a:xfrm>
          <a:prstGeom prst="rect">
            <a:avLst/>
          </a:prstGeom>
          <a:solidFill>
            <a:srgbClr val="FFFFFF">
              <a:alpha val="59000"/>
            </a:srgbClr>
          </a:solidFill>
        </p:spPr>
        <p:txBody>
          <a:bodyPr wrap="square" lIns="0" tIns="0" rIns="0" bIns="0" rtlCol="0" anchor="ctr">
            <a:noAutofit/>
          </a:bodyPr>
          <a:lstStyle/>
          <a:p>
            <a:pPr algn="l">
              <a:spcBef>
                <a:spcPts val="900"/>
              </a:spcBef>
              <a:spcAft>
                <a:spcPts val="450"/>
              </a:spcAft>
            </a:pPr>
            <a:r>
              <a:rPr lang="en-US" sz="135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84578" y="4013200"/>
            <a:ext cx="1809750" cy="1130300"/>
          </a:xfrm>
          <a:prstGeom prst="rect">
            <a:avLst/>
          </a:prstGeom>
        </p:spPr>
      </p:pic>
    </p:spTree>
    <p:extLst>
      <p:ext uri="{BB962C8B-B14F-4D97-AF65-F5344CB8AC3E}">
        <p14:creationId xmlns:p14="http://schemas.microsoft.com/office/powerpoint/2010/main" val="1124723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cSld name="Title and Content - No Bar Layout">
    <p:spTree>
      <p:nvGrpSpPr>
        <p:cNvPr id="1" name=""/>
        <p:cNvGrpSpPr/>
        <p:nvPr/>
      </p:nvGrpSpPr>
      <p:grpSpPr>
        <a:xfrm>
          <a:off x="0" y="0"/>
          <a:ext cx="0" cy="0"/>
          <a:chOff x="0" y="0"/>
          <a:chExt cx="0" cy="0"/>
        </a:xfrm>
      </p:grpSpPr>
      <p:sp>
        <p:nvSpPr>
          <p:cNvPr id="2" name="Title 1"/>
          <p:cNvSpPr>
            <a:spLocks noGrp="1"/>
          </p:cNvSpPr>
          <p:nvPr>
            <p:ph type="title"/>
          </p:nvPr>
        </p:nvSpPr>
        <p:spPr>
          <a:xfrm>
            <a:off x="114300" y="89154"/>
            <a:ext cx="6572250" cy="425196"/>
          </a:xfrm>
        </p:spPr>
        <p:txBody>
          <a:bodyPr>
            <a:normAutofit/>
          </a:bodyPr>
          <a:lstStyle>
            <a:lvl1pPr algn="l">
              <a:defRPr sz="1575"/>
            </a:lvl1pPr>
          </a:lstStyle>
          <a:p>
            <a:r>
              <a:rPr lang="en-US"/>
              <a:t>Click to edit Master title style</a:t>
            </a:r>
            <a:endParaRPr lang="en-US" dirty="0"/>
          </a:p>
        </p:txBody>
      </p:sp>
      <p:sp>
        <p:nvSpPr>
          <p:cNvPr id="3" name="Content Placeholder 2"/>
          <p:cNvSpPr>
            <a:spLocks noGrp="1"/>
          </p:cNvSpPr>
          <p:nvPr>
            <p:ph idx="1"/>
          </p:nvPr>
        </p:nvSpPr>
        <p:spPr/>
        <p:txBody>
          <a:bodyPr/>
          <a:lstStyle>
            <a:lvl2pPr>
              <a:buSzPct val="80000"/>
              <a:buFont typeface="Courier New" pitchFamily="49" charset="0"/>
              <a:buChar char="o"/>
              <a:defRPr/>
            </a:lvl2pPr>
            <a:lvl3pPr>
              <a:buFont typeface="Calibri" pitchFamily="34" charset="0"/>
              <a:buChar char="–"/>
              <a:defRPr/>
            </a:lvl3pPr>
            <a:lvl4pPr>
              <a:buFont typeface="Wingdings" pitchFamily="2" charset="2"/>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0" y="514350"/>
            <a:ext cx="6858000" cy="114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1283836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860212" cy="5143500"/>
          </a:xfrm>
          <a:prstGeom prst="rect">
            <a:avLst/>
          </a:prstGeom>
        </p:spPr>
      </p:pic>
      <p:sp>
        <p:nvSpPr>
          <p:cNvPr id="8" name="Text Placeholder 7"/>
          <p:cNvSpPr>
            <a:spLocks noGrp="1"/>
          </p:cNvSpPr>
          <p:nvPr>
            <p:ph type="body" sz="quarter" idx="10" hasCustomPrompt="1"/>
          </p:nvPr>
        </p:nvSpPr>
        <p:spPr>
          <a:xfrm>
            <a:off x="2802731" y="1504827"/>
            <a:ext cx="4045124" cy="1095516"/>
          </a:xfrm>
          <a:solidFill>
            <a:schemeClr val="accent1">
              <a:alpha val="75000"/>
            </a:schemeClr>
          </a:solidFill>
        </p:spPr>
        <p:txBody>
          <a:bodyPr lIns="182880" tIns="137160" rIns="182880" bIns="137160" anchor="ctr" anchorCtr="0">
            <a:noAutofit/>
          </a:bodyPr>
          <a:lstStyle>
            <a:lvl1pPr marL="0" indent="0">
              <a:lnSpc>
                <a:spcPts val="2100"/>
              </a:lnSpc>
              <a:buNone/>
              <a:defRPr sz="225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2" y="2744788"/>
            <a:ext cx="3242072" cy="1101551"/>
          </a:xfrm>
          <a:solidFill>
            <a:schemeClr val="accent1">
              <a:alpha val="75000"/>
            </a:schemeClr>
          </a:solidFill>
        </p:spPr>
        <p:txBody>
          <a:bodyPr lIns="182880" tIns="137160" rIns="182880" bIns="137160" anchor="ctr" anchorCtr="0">
            <a:noAutofit/>
          </a:bodyPr>
          <a:lstStyle>
            <a:lvl1pPr marL="0" indent="0">
              <a:lnSpc>
                <a:spcPts val="1320"/>
              </a:lnSpc>
              <a:spcBef>
                <a:spcPts val="300"/>
              </a:spcBef>
              <a:buNone/>
              <a:defRPr sz="1350" baseline="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0591" y="1"/>
            <a:ext cx="1748919" cy="1092307"/>
          </a:xfrm>
          <a:prstGeom prst="rect">
            <a:avLst/>
          </a:prstGeom>
        </p:spPr>
      </p:pic>
    </p:spTree>
    <p:extLst>
      <p:ext uri="{BB962C8B-B14F-4D97-AF65-F5344CB8AC3E}">
        <p14:creationId xmlns:p14="http://schemas.microsoft.com/office/powerpoint/2010/main" val="1393331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05" y="0"/>
            <a:ext cx="6858000" cy="5143500"/>
          </a:xfrm>
          <a:prstGeom prst="rect">
            <a:avLst/>
          </a:prstGeom>
        </p:spPr>
      </p:pic>
      <p:sp>
        <p:nvSpPr>
          <p:cNvPr id="8" name="Text Placeholder 7"/>
          <p:cNvSpPr>
            <a:spLocks noGrp="1"/>
          </p:cNvSpPr>
          <p:nvPr>
            <p:ph type="body" sz="quarter" idx="10" hasCustomPrompt="1"/>
          </p:nvPr>
        </p:nvSpPr>
        <p:spPr>
          <a:xfrm>
            <a:off x="2802731" y="1504827"/>
            <a:ext cx="4045124" cy="1095516"/>
          </a:xfrm>
          <a:solidFill>
            <a:schemeClr val="accent1">
              <a:alpha val="75000"/>
            </a:schemeClr>
          </a:solidFill>
        </p:spPr>
        <p:txBody>
          <a:bodyPr lIns="182880" tIns="137160" rIns="182880" bIns="137160" anchor="ctr" anchorCtr="0">
            <a:noAutofit/>
          </a:bodyPr>
          <a:lstStyle>
            <a:lvl1pPr marL="0" indent="0">
              <a:lnSpc>
                <a:spcPts val="2100"/>
              </a:lnSpc>
              <a:buNone/>
              <a:defRPr sz="225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2" y="2744788"/>
            <a:ext cx="3242072" cy="1101551"/>
          </a:xfrm>
          <a:solidFill>
            <a:schemeClr val="accent1">
              <a:alpha val="75000"/>
            </a:schemeClr>
          </a:solidFill>
        </p:spPr>
        <p:txBody>
          <a:bodyPr lIns="182880" tIns="137160" rIns="182880" bIns="137160" anchor="ctr" anchorCtr="0">
            <a:noAutofit/>
          </a:bodyPr>
          <a:lstStyle>
            <a:lvl1pPr marL="0" indent="0">
              <a:lnSpc>
                <a:spcPts val="1320"/>
              </a:lnSpc>
              <a:spcBef>
                <a:spcPts val="300"/>
              </a:spcBef>
              <a:buNone/>
              <a:defRPr sz="1350" baseline="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0591" y="1"/>
            <a:ext cx="1748919" cy="1092307"/>
          </a:xfrm>
          <a:prstGeom prst="rect">
            <a:avLst/>
          </a:prstGeom>
        </p:spPr>
      </p:pic>
    </p:spTree>
    <p:extLst>
      <p:ext uri="{BB962C8B-B14F-4D97-AF65-F5344CB8AC3E}">
        <p14:creationId xmlns:p14="http://schemas.microsoft.com/office/powerpoint/2010/main" val="383725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6858000" cy="5151120"/>
          </a:xfrm>
          <a:prstGeom prst="rect">
            <a:avLst/>
          </a:prstGeom>
        </p:spPr>
      </p:pic>
      <p:sp>
        <p:nvSpPr>
          <p:cNvPr id="8" name="Text Placeholder 7"/>
          <p:cNvSpPr>
            <a:spLocks noGrp="1"/>
          </p:cNvSpPr>
          <p:nvPr>
            <p:ph type="body" sz="quarter" idx="10" hasCustomPrompt="1"/>
          </p:nvPr>
        </p:nvSpPr>
        <p:spPr>
          <a:xfrm>
            <a:off x="2802731" y="1504827"/>
            <a:ext cx="4045124" cy="1095516"/>
          </a:xfrm>
          <a:solidFill>
            <a:schemeClr val="accent1">
              <a:alpha val="75000"/>
            </a:schemeClr>
          </a:solidFill>
        </p:spPr>
        <p:txBody>
          <a:bodyPr lIns="182880" tIns="137160" rIns="182880" bIns="137160" anchor="ctr" anchorCtr="0">
            <a:noAutofit/>
          </a:bodyPr>
          <a:lstStyle>
            <a:lvl1pPr marL="0" indent="0">
              <a:lnSpc>
                <a:spcPts val="2100"/>
              </a:lnSpc>
              <a:buNone/>
              <a:defRPr sz="225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2" y="2744788"/>
            <a:ext cx="3242072" cy="1101551"/>
          </a:xfrm>
          <a:solidFill>
            <a:schemeClr val="accent1">
              <a:alpha val="75000"/>
            </a:schemeClr>
          </a:solidFill>
        </p:spPr>
        <p:txBody>
          <a:bodyPr lIns="182880" tIns="137160" rIns="182880" bIns="137160" anchor="ctr" anchorCtr="0">
            <a:noAutofit/>
          </a:bodyPr>
          <a:lstStyle>
            <a:lvl1pPr marL="0" indent="0">
              <a:lnSpc>
                <a:spcPts val="1320"/>
              </a:lnSpc>
              <a:spcBef>
                <a:spcPts val="300"/>
              </a:spcBef>
              <a:buNone/>
              <a:defRPr sz="1350" baseline="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0591" y="1"/>
            <a:ext cx="1748919" cy="1092307"/>
          </a:xfrm>
          <a:prstGeom prst="rect">
            <a:avLst/>
          </a:prstGeom>
        </p:spPr>
      </p:pic>
    </p:spTree>
    <p:extLst>
      <p:ext uri="{BB962C8B-B14F-4D97-AF65-F5344CB8AC3E}">
        <p14:creationId xmlns:p14="http://schemas.microsoft.com/office/powerpoint/2010/main" val="2003391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42900" y="1"/>
            <a:ext cx="6177643" cy="776514"/>
          </a:xfrm>
        </p:spPr>
        <p:txBody>
          <a:bodyPr/>
          <a:lstStyle/>
          <a:p>
            <a:r>
              <a:rPr lang="en-US"/>
              <a:t>Simple Slide</a:t>
            </a:r>
          </a:p>
        </p:txBody>
      </p:sp>
      <p:sp>
        <p:nvSpPr>
          <p:cNvPr id="5" name="TextBox 4"/>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Tree>
    <p:extLst>
      <p:ext uri="{BB962C8B-B14F-4D97-AF65-F5344CB8AC3E}">
        <p14:creationId xmlns:p14="http://schemas.microsoft.com/office/powerpoint/2010/main" val="148500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342901" y="1371601"/>
            <a:ext cx="6090047" cy="3375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Tree>
    <p:extLst>
      <p:ext uri="{BB962C8B-B14F-4D97-AF65-F5344CB8AC3E}">
        <p14:creationId xmlns:p14="http://schemas.microsoft.com/office/powerpoint/2010/main" val="7374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
            <a:ext cx="4452257" cy="907143"/>
          </a:xfrm>
        </p:spPr>
        <p:txBody>
          <a:bodyPr/>
          <a:lstStyle/>
          <a:p>
            <a:r>
              <a:rPr lang="en-US"/>
              <a:t>Simple Slide</a:t>
            </a:r>
          </a:p>
        </p:txBody>
      </p:sp>
      <p:sp>
        <p:nvSpPr>
          <p:cNvPr id="9" name="Text Placeholder 8"/>
          <p:cNvSpPr>
            <a:spLocks noGrp="1"/>
          </p:cNvSpPr>
          <p:nvPr>
            <p:ph type="body" sz="quarter" idx="10"/>
          </p:nvPr>
        </p:nvSpPr>
        <p:spPr>
          <a:xfrm>
            <a:off x="342901" y="1124858"/>
            <a:ext cx="6090047"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Tree>
    <p:extLst>
      <p:ext uri="{BB962C8B-B14F-4D97-AF65-F5344CB8AC3E}">
        <p14:creationId xmlns:p14="http://schemas.microsoft.com/office/powerpoint/2010/main" val="2825405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342901" y="2148571"/>
            <a:ext cx="6090047"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Tree>
    <p:extLst>
      <p:ext uri="{BB962C8B-B14F-4D97-AF65-F5344CB8AC3E}">
        <p14:creationId xmlns:p14="http://schemas.microsoft.com/office/powerpoint/2010/main" val="227857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1"/>
            <a:ext cx="3092307"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342900" y="1330267"/>
            <a:ext cx="6172200" cy="32643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74" r:id="rId1"/>
    <p:sldLayoutId id="2147483649" r:id="rId2"/>
    <p:sldLayoutId id="2147483651" r:id="rId3"/>
    <p:sldLayoutId id="2147483675" r:id="rId4"/>
    <p:sldLayoutId id="2147483650"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6" r:id="rId18"/>
    <p:sldLayoutId id="2147483667" r:id="rId19"/>
    <p:sldLayoutId id="2147483665" r:id="rId20"/>
    <p:sldLayoutId id="2147483668" r:id="rId21"/>
    <p:sldLayoutId id="2147483669" r:id="rId22"/>
    <p:sldLayoutId id="2147483670" r:id="rId23"/>
    <p:sldLayoutId id="2147483671" r:id="rId24"/>
    <p:sldLayoutId id="2147483672" r:id="rId25"/>
    <p:sldLayoutId id="2147483673" r:id="rId26"/>
    <p:sldLayoutId id="2147483676" r:id="rId27"/>
  </p:sldLayoutIdLst>
  <p:txStyles>
    <p:titleStyle>
      <a:lvl1pPr marL="0" algn="ctr" defTabSz="342900" rtl="0" eaLnBrk="1" latinLnBrk="0" hangingPunct="1">
        <a:lnSpc>
          <a:spcPts val="2100"/>
        </a:lnSpc>
        <a:spcBef>
          <a:spcPct val="0"/>
        </a:spcBef>
        <a:buNone/>
        <a:defRPr sz="2250" kern="1200" spc="0">
          <a:solidFill>
            <a:schemeClr val="bg1"/>
          </a:solidFill>
          <a:latin typeface="+mj-lt"/>
          <a:ea typeface="+mj-ea"/>
          <a:cs typeface="+mj-cs"/>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18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65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35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7.emf"/></Relationships>
</file>

<file path=ppt/slides/_rels/slide41.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4.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500" dirty="0"/>
              <a:t>DOE Bioenergy Technologies Office 2019 Project Peer Review: The Waste-to-Energy System Simulation Model (WBS# 2.1.0.104)</a:t>
            </a:r>
          </a:p>
        </p:txBody>
      </p:sp>
      <p:sp>
        <p:nvSpPr>
          <p:cNvPr id="3" name="Text Placeholder 2"/>
          <p:cNvSpPr>
            <a:spLocks noGrp="1"/>
          </p:cNvSpPr>
          <p:nvPr>
            <p:ph type="body" sz="quarter" idx="11"/>
          </p:nvPr>
        </p:nvSpPr>
        <p:spPr/>
        <p:txBody>
          <a:bodyPr/>
          <a:lstStyle/>
          <a:p>
            <a:r>
              <a:rPr lang="en-US" dirty="0"/>
              <a:t>Daniel Inman, PhD</a:t>
            </a:r>
          </a:p>
          <a:p>
            <a:r>
              <a:rPr lang="en-US"/>
              <a:t>March 5</a:t>
            </a:r>
            <a:r>
              <a:rPr lang="en-US" baseline="30000"/>
              <a:t>th</a:t>
            </a:r>
            <a:r>
              <a:rPr lang="en-US"/>
              <a:t>, 2019</a:t>
            </a:r>
            <a:endParaRPr lang="en-US" dirty="0"/>
          </a:p>
          <a:p>
            <a:r>
              <a:rPr lang="en-US" dirty="0"/>
              <a:t>NREL</a:t>
            </a:r>
          </a:p>
        </p:txBody>
      </p:sp>
    </p:spTree>
    <p:extLst>
      <p:ext uri="{BB962C8B-B14F-4D97-AF65-F5344CB8AC3E}">
        <p14:creationId xmlns:p14="http://schemas.microsoft.com/office/powerpoint/2010/main" val="1033685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55715FF5-2CAA-624D-8F8B-038035F2E942}"/>
              </a:ext>
            </a:extLst>
          </p:cNvPr>
          <p:cNvSpPr>
            <a:spLocks noGrp="1"/>
          </p:cNvSpPr>
          <p:nvPr>
            <p:ph type="title"/>
          </p:nvPr>
        </p:nvSpPr>
        <p:spPr/>
        <p:txBody>
          <a:bodyPr>
            <a:normAutofit/>
          </a:bodyPr>
          <a:lstStyle/>
          <a:p>
            <a:pPr algn="ctr"/>
            <a:r>
              <a:rPr lang="en-US" sz="2250" dirty="0" err="1"/>
              <a:t>WESyS</a:t>
            </a:r>
            <a:r>
              <a:rPr lang="en-US" sz="2250" dirty="0"/>
              <a:t> is Focused on Endogenous Behavior</a:t>
            </a:r>
          </a:p>
        </p:txBody>
      </p:sp>
      <p:grpSp>
        <p:nvGrpSpPr>
          <p:cNvPr id="13" name="Group 12">
            <a:extLst>
              <a:ext uri="{FF2B5EF4-FFF2-40B4-BE49-F238E27FC236}">
                <a16:creationId xmlns:a16="http://schemas.microsoft.com/office/drawing/2014/main" id="{2ED65829-2EEF-43D1-8F97-4025430BC0C9}"/>
              </a:ext>
            </a:extLst>
          </p:cNvPr>
          <p:cNvGrpSpPr/>
          <p:nvPr/>
        </p:nvGrpSpPr>
        <p:grpSpPr>
          <a:xfrm>
            <a:off x="983279" y="990445"/>
            <a:ext cx="4791704" cy="3104856"/>
            <a:chOff x="1095107" y="1401711"/>
            <a:chExt cx="4791704" cy="3104856"/>
          </a:xfrm>
        </p:grpSpPr>
        <p:sp>
          <p:nvSpPr>
            <p:cNvPr id="124944" name="Line 16"/>
            <p:cNvSpPr>
              <a:spLocks noChangeShapeType="1"/>
            </p:cNvSpPr>
            <p:nvPr/>
          </p:nvSpPr>
          <p:spPr bwMode="auto">
            <a:xfrm flipV="1">
              <a:off x="2357437" y="1975316"/>
              <a:ext cx="6797" cy="692709"/>
            </a:xfrm>
            <a:prstGeom prst="line">
              <a:avLst/>
            </a:prstGeom>
            <a:noFill/>
            <a:ln w="57150" cap="rnd">
              <a:solidFill>
                <a:schemeClr val="accent6">
                  <a:lumMod val="60000"/>
                  <a:lumOff val="40000"/>
                </a:schemeClr>
              </a:solidFill>
              <a:round/>
              <a:headEnd/>
              <a:tailEnd/>
            </a:ln>
          </p:spPr>
          <p:txBody>
            <a:bodyPr/>
            <a:lstStyle/>
            <a:p>
              <a:endParaRPr lang="en-US" sz="1013">
                <a:latin typeface="Arial" panose="020B0604020202020204" pitchFamily="34" charset="0"/>
                <a:cs typeface="Arial" panose="020B0604020202020204" pitchFamily="34" charset="0"/>
              </a:endParaRPr>
            </a:p>
          </p:txBody>
        </p:sp>
        <p:sp>
          <p:nvSpPr>
            <p:cNvPr id="124940" name="Line 12"/>
            <p:cNvSpPr>
              <a:spLocks noChangeShapeType="1"/>
            </p:cNvSpPr>
            <p:nvPr/>
          </p:nvSpPr>
          <p:spPr bwMode="auto">
            <a:xfrm flipH="1" flipV="1">
              <a:off x="5550691" y="2883974"/>
              <a:ext cx="2" cy="934044"/>
            </a:xfrm>
            <a:prstGeom prst="line">
              <a:avLst/>
            </a:prstGeom>
            <a:noFill/>
            <a:ln w="57150" cap="rnd">
              <a:solidFill>
                <a:schemeClr val="accent6">
                  <a:lumMod val="60000"/>
                  <a:lumOff val="40000"/>
                </a:schemeClr>
              </a:solidFill>
              <a:round/>
              <a:headEnd/>
              <a:tailEnd/>
            </a:ln>
          </p:spPr>
          <p:txBody>
            <a:bodyPr/>
            <a:lstStyle/>
            <a:p>
              <a:endParaRPr lang="en-US" sz="1013">
                <a:latin typeface="Arial" panose="020B0604020202020204" pitchFamily="34" charset="0"/>
                <a:cs typeface="Arial" panose="020B0604020202020204" pitchFamily="34" charset="0"/>
              </a:endParaRPr>
            </a:p>
          </p:txBody>
        </p:sp>
        <p:sp>
          <p:nvSpPr>
            <p:cNvPr id="124943" name="Line 15"/>
            <p:cNvSpPr>
              <a:spLocks noChangeShapeType="1"/>
            </p:cNvSpPr>
            <p:nvPr/>
          </p:nvSpPr>
          <p:spPr bwMode="auto">
            <a:xfrm flipH="1">
              <a:off x="1247589" y="3817241"/>
              <a:ext cx="627510" cy="0"/>
            </a:xfrm>
            <a:prstGeom prst="line">
              <a:avLst/>
            </a:prstGeom>
            <a:noFill/>
            <a:ln w="57150" cap="rnd">
              <a:solidFill>
                <a:schemeClr val="accent6">
                  <a:lumMod val="60000"/>
                  <a:lumOff val="40000"/>
                </a:schemeClr>
              </a:solidFill>
              <a:round/>
              <a:headEnd/>
              <a:tailEnd/>
            </a:ln>
          </p:spPr>
          <p:txBody>
            <a:bodyPr/>
            <a:lstStyle/>
            <a:p>
              <a:endParaRPr lang="en-US" sz="1013">
                <a:latin typeface="Arial" panose="020B0604020202020204" pitchFamily="34" charset="0"/>
                <a:cs typeface="Arial" panose="020B0604020202020204" pitchFamily="34" charset="0"/>
              </a:endParaRPr>
            </a:p>
          </p:txBody>
        </p:sp>
        <p:sp>
          <p:nvSpPr>
            <p:cNvPr id="124931" name="Text Box 3"/>
            <p:cNvSpPr txBox="1">
              <a:spLocks noChangeArrowheads="1"/>
            </p:cNvSpPr>
            <p:nvPr/>
          </p:nvSpPr>
          <p:spPr bwMode="auto">
            <a:xfrm>
              <a:off x="1200151" y="1460582"/>
              <a:ext cx="1243010" cy="810991"/>
            </a:xfrm>
            <a:prstGeom prst="rect">
              <a:avLst/>
            </a:prstGeom>
            <a:solidFill>
              <a:srgbClr val="E9EBF3"/>
            </a:solidFill>
            <a:ln w="12700">
              <a:noFill/>
              <a:miter lim="800000"/>
              <a:headEnd/>
              <a:tailEnd/>
            </a:ln>
          </p:spPr>
          <p:txBody>
            <a:bodyPr wrap="square">
              <a:spAutoFit/>
            </a:bodyPr>
            <a:lstStyle/>
            <a:p>
              <a:pPr marL="96441" indent="-96441">
                <a:spcBef>
                  <a:spcPct val="50000"/>
                </a:spcBef>
                <a:tabLst>
                  <a:tab pos="192881" algn="l"/>
                </a:tabLst>
              </a:pPr>
              <a:r>
                <a:rPr lang="en-US" sz="788" b="1" dirty="0">
                  <a:latin typeface="Arial" panose="020B0604020202020204" pitchFamily="34" charset="0"/>
                  <a:cs typeface="Arial" panose="020B0604020202020204" pitchFamily="34" charset="0"/>
                </a:rPr>
                <a:t>Industry Development</a:t>
              </a:r>
            </a:p>
            <a:p>
              <a:pPr marL="96441" indent="-96441">
                <a:spcBef>
                  <a:spcPct val="50000"/>
                </a:spcBef>
                <a:tabLst>
                  <a:tab pos="192881" algn="l"/>
                </a:tabLst>
              </a:pPr>
              <a:r>
                <a:rPr lang="en-US" sz="675" b="1" dirty="0">
                  <a:latin typeface="Arial" panose="020B0604020202020204" pitchFamily="34" charset="0"/>
                  <a:cs typeface="Arial" panose="020B0604020202020204" pitchFamily="34" charset="0"/>
                </a:rPr>
                <a:t>	</a:t>
              </a:r>
              <a:r>
                <a:rPr lang="en-US" sz="675" dirty="0">
                  <a:latin typeface="Arial" panose="020B0604020202020204" pitchFamily="34" charset="0"/>
                  <a:cs typeface="Arial" panose="020B0604020202020204" pitchFamily="34" charset="0"/>
                </a:rPr>
                <a:t>Multiple Technologies</a:t>
              </a:r>
            </a:p>
            <a:p>
              <a:pPr marL="96441" indent="-96441">
                <a:spcBef>
                  <a:spcPct val="50000"/>
                </a:spcBef>
                <a:tabLst>
                  <a:tab pos="192881" algn="l"/>
                </a:tabLst>
              </a:pPr>
              <a:r>
                <a:rPr lang="en-US" sz="675" dirty="0">
                  <a:latin typeface="Arial" panose="020B0604020202020204" pitchFamily="34" charset="0"/>
                  <a:cs typeface="Arial" panose="020B0604020202020204" pitchFamily="34" charset="0"/>
                  <a:sym typeface="Wingdings" pitchFamily="2" charset="2"/>
                </a:rPr>
                <a:t>	Learning Curve Dynamics</a:t>
              </a:r>
            </a:p>
            <a:p>
              <a:pPr marL="96441" indent="-96441">
                <a:spcBef>
                  <a:spcPct val="50000"/>
                </a:spcBef>
                <a:tabLst>
                  <a:tab pos="192881" algn="l"/>
                </a:tabLst>
              </a:pPr>
              <a:r>
                <a:rPr lang="en-US" sz="675" dirty="0">
                  <a:latin typeface="Arial" panose="020B0604020202020204" pitchFamily="34" charset="0"/>
                  <a:cs typeface="Arial" panose="020B0604020202020204" pitchFamily="34" charset="0"/>
                  <a:sym typeface="Wingdings" pitchFamily="2" charset="2"/>
                </a:rPr>
                <a:t>	Energy Production</a:t>
              </a:r>
            </a:p>
            <a:p>
              <a:pPr marL="96441" indent="-96441">
                <a:spcBef>
                  <a:spcPct val="50000"/>
                </a:spcBef>
                <a:tabLst>
                  <a:tab pos="192881" algn="l"/>
                </a:tabLst>
              </a:pPr>
              <a:endParaRPr lang="en-US" sz="113" dirty="0">
                <a:latin typeface="Arial" panose="020B0604020202020204" pitchFamily="34" charset="0"/>
                <a:cs typeface="Arial" panose="020B0604020202020204" pitchFamily="34" charset="0"/>
                <a:sym typeface="Wingdings" pitchFamily="2" charset="2"/>
              </a:endParaRPr>
            </a:p>
          </p:txBody>
        </p:sp>
        <p:sp>
          <p:nvSpPr>
            <p:cNvPr id="124932" name="Text Box 4"/>
            <p:cNvSpPr txBox="1">
              <a:spLocks noChangeArrowheads="1"/>
            </p:cNvSpPr>
            <p:nvPr/>
          </p:nvSpPr>
          <p:spPr bwMode="auto">
            <a:xfrm>
              <a:off x="3500980" y="2328462"/>
              <a:ext cx="2328308" cy="1031693"/>
            </a:xfrm>
            <a:prstGeom prst="rect">
              <a:avLst/>
            </a:prstGeom>
            <a:solidFill>
              <a:schemeClr val="bg1"/>
            </a:solidFill>
            <a:ln w="12700">
              <a:noFill/>
              <a:miter lim="800000"/>
              <a:headEnd/>
              <a:tailEnd/>
            </a:ln>
          </p:spPr>
          <p:txBody>
            <a:bodyPr wrap="square">
              <a:spAutoFit/>
            </a:bodyPr>
            <a:lstStyle/>
            <a:p>
              <a:pPr marL="96441" indent="-96441">
                <a:spcBef>
                  <a:spcPct val="50000"/>
                </a:spcBef>
                <a:tabLst>
                  <a:tab pos="192881" algn="l"/>
                </a:tabLst>
              </a:pPr>
              <a:r>
                <a:rPr lang="en-US" sz="788" b="1" dirty="0">
                  <a:latin typeface="Arial" panose="020B0604020202020204" pitchFamily="34" charset="0"/>
                  <a:cs typeface="Arial" panose="020B0604020202020204" pitchFamily="34" charset="0"/>
                </a:rPr>
                <a:t>Financials</a:t>
              </a:r>
            </a:p>
            <a:p>
              <a:pPr marL="96441" indent="-96441">
                <a:spcBef>
                  <a:spcPct val="50000"/>
                </a:spcBef>
                <a:tabLst>
                  <a:tab pos="192881" algn="l"/>
                </a:tabLst>
              </a:pPr>
              <a:r>
                <a:rPr lang="en-US" sz="675" b="1" dirty="0">
                  <a:latin typeface="Arial" panose="020B0604020202020204" pitchFamily="34" charset="0"/>
                  <a:cs typeface="Arial" panose="020B0604020202020204" pitchFamily="34" charset="0"/>
                </a:rPr>
                <a:t>		CA</a:t>
              </a:r>
            </a:p>
            <a:p>
              <a:pPr marL="96441" indent="-96441">
                <a:spcBef>
                  <a:spcPct val="50000"/>
                </a:spcBef>
                <a:tabLst>
                  <a:tab pos="192881" algn="l"/>
                </a:tabLst>
              </a:pPr>
              <a:r>
                <a:rPr lang="en-US" sz="675" b="1" dirty="0">
                  <a:latin typeface="Arial" panose="020B0604020202020204" pitchFamily="34" charset="0"/>
                  <a:cs typeface="Arial" panose="020B0604020202020204" pitchFamily="34" charset="0"/>
                </a:rPr>
                <a:t>		ROTUS</a:t>
              </a:r>
            </a:p>
            <a:p>
              <a:pPr marL="96441" indent="-96441">
                <a:spcBef>
                  <a:spcPct val="50000"/>
                </a:spcBef>
                <a:tabLst>
                  <a:tab pos="192881" algn="l"/>
                </a:tabLst>
              </a:pPr>
              <a:r>
                <a:rPr lang="en-US" sz="675" dirty="0">
                  <a:latin typeface="Arial" panose="020B0604020202020204" pitchFamily="34" charset="0"/>
                  <a:cs typeface="Arial" panose="020B0604020202020204" pitchFamily="34" charset="0"/>
                </a:rPr>
                <a:t>Multiple Technologies</a:t>
              </a:r>
            </a:p>
            <a:p>
              <a:pPr marL="96441" indent="-96441">
                <a:spcBef>
                  <a:spcPct val="50000"/>
                </a:spcBef>
                <a:tabLst>
                  <a:tab pos="192881" algn="l"/>
                </a:tabLst>
              </a:pPr>
              <a:r>
                <a:rPr lang="en-US" sz="675" dirty="0">
                  <a:latin typeface="Arial" panose="020B0604020202020204" pitchFamily="34" charset="0"/>
                  <a:cs typeface="Arial" panose="020B0604020202020204" pitchFamily="34" charset="0"/>
                </a:rPr>
                <a:t>Pro Forma Financials</a:t>
              </a:r>
            </a:p>
            <a:p>
              <a:pPr marL="96441" indent="-96441">
                <a:spcBef>
                  <a:spcPct val="50000"/>
                </a:spcBef>
                <a:tabLst>
                  <a:tab pos="192881" algn="l"/>
                </a:tabLst>
              </a:pPr>
              <a:r>
                <a:rPr lang="en-US" sz="675" dirty="0">
                  <a:latin typeface="Arial" panose="020B0604020202020204" pitchFamily="34" charset="0"/>
                  <a:cs typeface="Arial" panose="020B0604020202020204" pitchFamily="34" charset="0"/>
                </a:rPr>
                <a:t>Net Present Value of “Next” Plant   </a:t>
              </a:r>
            </a:p>
            <a:p>
              <a:pPr marL="96441" indent="-96441">
                <a:spcBef>
                  <a:spcPct val="50000"/>
                </a:spcBef>
                <a:tabLst>
                  <a:tab pos="192881" algn="l"/>
                </a:tabLst>
              </a:pPr>
              <a:r>
                <a:rPr lang="en-US" sz="169" dirty="0">
                  <a:latin typeface="Arial" panose="020B0604020202020204" pitchFamily="34" charset="0"/>
                  <a:cs typeface="Arial" panose="020B0604020202020204" pitchFamily="34" charset="0"/>
                </a:rPr>
                <a:t>		</a:t>
              </a:r>
              <a:endParaRPr lang="en-US" sz="169" dirty="0">
                <a:latin typeface="Arial" panose="020B0604020202020204" pitchFamily="34" charset="0"/>
                <a:cs typeface="Arial" panose="020B0604020202020204" pitchFamily="34" charset="0"/>
                <a:sym typeface="Wingdings" pitchFamily="2" charset="2"/>
              </a:endParaRPr>
            </a:p>
          </p:txBody>
        </p:sp>
        <p:sp>
          <p:nvSpPr>
            <p:cNvPr id="124934" name="Text Box 6"/>
            <p:cNvSpPr txBox="1">
              <a:spLocks noChangeArrowheads="1"/>
            </p:cNvSpPr>
            <p:nvPr/>
          </p:nvSpPr>
          <p:spPr bwMode="auto">
            <a:xfrm>
              <a:off x="1621769" y="3496547"/>
              <a:ext cx="1757363" cy="1010020"/>
            </a:xfrm>
            <a:prstGeom prst="rect">
              <a:avLst/>
            </a:prstGeom>
            <a:solidFill>
              <a:schemeClr val="bg1"/>
            </a:solidFill>
            <a:ln w="12700">
              <a:solidFill>
                <a:schemeClr val="accent6">
                  <a:lumMod val="60000"/>
                  <a:lumOff val="40000"/>
                </a:schemeClr>
              </a:solidFill>
              <a:miter lim="800000"/>
              <a:headEnd/>
              <a:tailEnd/>
            </a:ln>
          </p:spPr>
          <p:txBody>
            <a:bodyPr>
              <a:spAutoFit/>
            </a:bodyPr>
            <a:lstStyle/>
            <a:p>
              <a:pPr marL="96441" indent="-96441">
                <a:spcBef>
                  <a:spcPct val="50000"/>
                </a:spcBef>
                <a:tabLst>
                  <a:tab pos="192881" algn="l"/>
                </a:tabLst>
              </a:pPr>
              <a:r>
                <a:rPr lang="en-US" sz="788" b="1" dirty="0">
                  <a:latin typeface="Arial" panose="020B0604020202020204" pitchFamily="34" charset="0"/>
                  <a:cs typeface="Arial" panose="020B0604020202020204" pitchFamily="34" charset="0"/>
                </a:rPr>
                <a:t>Industry Production and Capacity </a:t>
              </a:r>
            </a:p>
            <a:p>
              <a:pPr marL="96441" indent="-96441">
                <a:spcBef>
                  <a:spcPct val="50000"/>
                </a:spcBef>
                <a:tabLst>
                  <a:tab pos="192881" algn="l"/>
                </a:tabLst>
              </a:pPr>
              <a:r>
                <a:rPr lang="en-US" sz="675" b="1" dirty="0">
                  <a:latin typeface="Arial" panose="020B0604020202020204" pitchFamily="34" charset="0"/>
                  <a:cs typeface="Arial" panose="020B0604020202020204" pitchFamily="34" charset="0"/>
                </a:rPr>
                <a:t>	</a:t>
              </a:r>
              <a:r>
                <a:rPr lang="en-US" sz="675" dirty="0">
                  <a:latin typeface="Arial" panose="020B0604020202020204" pitchFamily="34" charset="0"/>
                  <a:cs typeface="Arial" panose="020B0604020202020204" pitchFamily="34" charset="0"/>
                </a:rPr>
                <a:t>Multiple Technologies</a:t>
              </a:r>
            </a:p>
            <a:p>
              <a:pPr marL="96441" indent="-96441">
                <a:spcBef>
                  <a:spcPct val="50000"/>
                </a:spcBef>
                <a:tabLst>
                  <a:tab pos="192881" algn="l"/>
                </a:tabLst>
              </a:pPr>
              <a:r>
                <a:rPr lang="en-US" sz="675" dirty="0">
                  <a:latin typeface="Arial" panose="020B0604020202020204" pitchFamily="34" charset="0"/>
                  <a:cs typeface="Arial" panose="020B0604020202020204" pitchFamily="34" charset="0"/>
                </a:rPr>
                <a:t>	Allocation of Plant Construction Capacity </a:t>
              </a:r>
            </a:p>
            <a:p>
              <a:pPr marL="96441" indent="-96441">
                <a:spcBef>
                  <a:spcPct val="50000"/>
                </a:spcBef>
                <a:tabLst>
                  <a:tab pos="192881" algn="l"/>
                </a:tabLst>
              </a:pPr>
              <a:r>
                <a:rPr lang="en-US" sz="675" dirty="0">
                  <a:latin typeface="Arial" panose="020B0604020202020204" pitchFamily="34" charset="0"/>
                  <a:cs typeface="Arial" panose="020B0604020202020204" pitchFamily="34" charset="0"/>
                </a:rPr>
                <a:t>	Initiation of Construction of Discrete Plants </a:t>
              </a:r>
            </a:p>
          </p:txBody>
        </p:sp>
        <p:sp>
          <p:nvSpPr>
            <p:cNvPr id="124937" name="Line 9"/>
            <p:cNvSpPr>
              <a:spLocks noChangeShapeType="1"/>
            </p:cNvSpPr>
            <p:nvPr/>
          </p:nvSpPr>
          <p:spPr bwMode="auto">
            <a:xfrm flipH="1" flipV="1">
              <a:off x="3388222" y="3812261"/>
              <a:ext cx="2153380" cy="7308"/>
            </a:xfrm>
            <a:prstGeom prst="line">
              <a:avLst/>
            </a:prstGeom>
            <a:noFill/>
            <a:ln w="57150" cap="rnd">
              <a:solidFill>
                <a:schemeClr val="accent6">
                  <a:lumMod val="60000"/>
                  <a:lumOff val="40000"/>
                </a:schemeClr>
              </a:solidFill>
              <a:round/>
              <a:headEnd/>
              <a:tailEnd type="arrow" w="med" len="med"/>
            </a:ln>
          </p:spPr>
          <p:txBody>
            <a:bodyPr/>
            <a:lstStyle/>
            <a:p>
              <a:endParaRPr lang="en-US" sz="1013">
                <a:latin typeface="Arial" panose="020B0604020202020204" pitchFamily="34" charset="0"/>
                <a:cs typeface="Arial" panose="020B0604020202020204" pitchFamily="34" charset="0"/>
              </a:endParaRPr>
            </a:p>
          </p:txBody>
        </p:sp>
        <p:sp>
          <p:nvSpPr>
            <p:cNvPr id="124945" name="Text Box 17"/>
            <p:cNvSpPr txBox="1">
              <a:spLocks noChangeArrowheads="1"/>
            </p:cNvSpPr>
            <p:nvPr/>
          </p:nvSpPr>
          <p:spPr bwMode="auto">
            <a:xfrm>
              <a:off x="2499764" y="1909814"/>
              <a:ext cx="1243013" cy="728789"/>
            </a:xfrm>
            <a:prstGeom prst="rect">
              <a:avLst/>
            </a:prstGeom>
            <a:noFill/>
            <a:ln w="12700">
              <a:noFill/>
              <a:miter lim="800000"/>
              <a:headEnd/>
              <a:tailEnd/>
            </a:ln>
          </p:spPr>
          <p:txBody>
            <a:bodyPr>
              <a:spAutoFit/>
            </a:bodyPr>
            <a:lstStyle/>
            <a:p>
              <a:pPr marL="192881" lvl="1" indent="-128588">
                <a:spcBef>
                  <a:spcPct val="50000"/>
                </a:spcBef>
              </a:pPr>
              <a:r>
                <a:rPr lang="en-US" sz="591" i="1" dirty="0">
                  <a:latin typeface="Arial" panose="020B0604020202020204" pitchFamily="34" charset="0"/>
                  <a:cs typeface="Arial" panose="020B0604020202020204" pitchFamily="34" charset="0"/>
                  <a:sym typeface="Wingdings" pitchFamily="2" charset="2"/>
                </a:rPr>
                <a:t>Process Yield</a:t>
              </a:r>
            </a:p>
            <a:p>
              <a:pPr marL="192881" lvl="1" indent="-128588">
                <a:spcBef>
                  <a:spcPct val="50000"/>
                </a:spcBef>
              </a:pPr>
              <a:r>
                <a:rPr lang="en-US" sz="591" i="1" dirty="0">
                  <a:latin typeface="Arial" panose="020B0604020202020204" pitchFamily="34" charset="0"/>
                  <a:cs typeface="Arial" panose="020B0604020202020204" pitchFamily="34" charset="0"/>
                  <a:sym typeface="Wingdings" pitchFamily="2" charset="2"/>
                </a:rPr>
                <a:t>Input Capacity</a:t>
              </a:r>
            </a:p>
            <a:p>
              <a:pPr marL="192881" lvl="1" indent="-128588">
                <a:spcBef>
                  <a:spcPct val="50000"/>
                </a:spcBef>
              </a:pPr>
              <a:r>
                <a:rPr lang="en-US" sz="591" i="1" dirty="0">
                  <a:latin typeface="Arial" panose="020B0604020202020204" pitchFamily="34" charset="0"/>
                  <a:cs typeface="Arial" panose="020B0604020202020204" pitchFamily="34" charset="0"/>
                  <a:sym typeface="Wingdings" pitchFamily="2" charset="2"/>
                </a:rPr>
                <a:t>Capital Cost Growth</a:t>
              </a:r>
            </a:p>
            <a:p>
              <a:pPr marL="192881" lvl="1" indent="-128588">
                <a:spcBef>
                  <a:spcPct val="50000"/>
                </a:spcBef>
              </a:pPr>
              <a:r>
                <a:rPr lang="en-US" sz="591" i="1" dirty="0">
                  <a:latin typeface="Arial" panose="020B0604020202020204" pitchFamily="34" charset="0"/>
                  <a:cs typeface="Arial" panose="020B0604020202020204" pitchFamily="34" charset="0"/>
                  <a:sym typeface="Wingdings" pitchFamily="2" charset="2"/>
                </a:rPr>
                <a:t>Investor Risk Premium</a:t>
              </a:r>
            </a:p>
            <a:p>
              <a:pPr marL="192881" lvl="1" indent="-128588">
                <a:spcBef>
                  <a:spcPct val="50000"/>
                </a:spcBef>
              </a:pPr>
              <a:r>
                <a:rPr lang="en-US" sz="591" i="1" dirty="0">
                  <a:latin typeface="Arial" panose="020B0604020202020204" pitchFamily="34" charset="0"/>
                  <a:cs typeface="Arial" panose="020B0604020202020204" pitchFamily="34" charset="0"/>
                  <a:sym typeface="Wingdings" pitchFamily="2" charset="2"/>
                </a:rPr>
                <a:t>Debt Financing Access</a:t>
              </a:r>
            </a:p>
          </p:txBody>
        </p:sp>
        <p:sp>
          <p:nvSpPr>
            <p:cNvPr id="124947" name="Text Box 19"/>
            <p:cNvSpPr txBox="1">
              <a:spLocks noChangeArrowheads="1"/>
            </p:cNvSpPr>
            <p:nvPr/>
          </p:nvSpPr>
          <p:spPr bwMode="auto">
            <a:xfrm>
              <a:off x="3856922" y="3648371"/>
              <a:ext cx="1508350" cy="183255"/>
            </a:xfrm>
            <a:prstGeom prst="rect">
              <a:avLst/>
            </a:prstGeom>
            <a:noFill/>
            <a:ln w="12700">
              <a:noFill/>
              <a:miter lim="800000"/>
              <a:headEnd/>
              <a:tailEnd/>
            </a:ln>
          </p:spPr>
          <p:txBody>
            <a:bodyPr wrap="square">
              <a:spAutoFit/>
            </a:bodyPr>
            <a:lstStyle/>
            <a:p>
              <a:pPr marL="192881" lvl="1" indent="-128588">
                <a:spcBef>
                  <a:spcPct val="50000"/>
                </a:spcBef>
              </a:pPr>
              <a:r>
                <a:rPr lang="en-US" sz="591" i="1" dirty="0">
                  <a:latin typeface="Arial" panose="020B0604020202020204" pitchFamily="34" charset="0"/>
                  <a:cs typeface="Arial" panose="020B0604020202020204" pitchFamily="34" charset="0"/>
                  <a:sym typeface="Wingdings" pitchFamily="2" charset="2"/>
                </a:rPr>
                <a:t>Net Present Value of “Next” Plant</a:t>
              </a:r>
            </a:p>
          </p:txBody>
        </p:sp>
        <p:sp>
          <p:nvSpPr>
            <p:cNvPr id="124948" name="Text Box 20"/>
            <p:cNvSpPr txBox="1">
              <a:spLocks noChangeArrowheads="1"/>
            </p:cNvSpPr>
            <p:nvPr/>
          </p:nvSpPr>
          <p:spPr bwMode="auto">
            <a:xfrm>
              <a:off x="1247589" y="2324012"/>
              <a:ext cx="857250" cy="274178"/>
            </a:xfrm>
            <a:prstGeom prst="rect">
              <a:avLst/>
            </a:prstGeom>
            <a:noFill/>
            <a:ln w="12700">
              <a:noFill/>
              <a:miter lim="800000"/>
              <a:headEnd/>
              <a:tailEnd/>
            </a:ln>
          </p:spPr>
          <p:txBody>
            <a:bodyPr>
              <a:spAutoFit/>
            </a:bodyPr>
            <a:lstStyle/>
            <a:p>
              <a:pPr marL="192881" lvl="1" indent="-128588">
                <a:spcBef>
                  <a:spcPct val="50000"/>
                </a:spcBef>
              </a:pPr>
              <a:r>
                <a:rPr lang="en-US" sz="591" i="1" dirty="0">
                  <a:latin typeface="Arial" panose="020B0604020202020204" pitchFamily="34" charset="0"/>
                  <a:cs typeface="Arial" panose="020B0604020202020204" pitchFamily="34" charset="0"/>
                  <a:sym typeface="Wingdings" pitchFamily="2" charset="2"/>
                </a:rPr>
                <a:t>Capacity Additions</a:t>
              </a:r>
            </a:p>
          </p:txBody>
        </p:sp>
        <p:sp>
          <p:nvSpPr>
            <p:cNvPr id="2" name="TextBox 1"/>
            <p:cNvSpPr txBox="1"/>
            <p:nvPr/>
          </p:nvSpPr>
          <p:spPr>
            <a:xfrm>
              <a:off x="2445487" y="1604627"/>
              <a:ext cx="814388" cy="334835"/>
            </a:xfrm>
            <a:prstGeom prst="rect">
              <a:avLst/>
            </a:prstGeom>
            <a:noFill/>
          </p:spPr>
          <p:txBody>
            <a:bodyPr wrap="square" rtlCol="0">
              <a:spAutoFit/>
            </a:bodyPr>
            <a:lstStyle/>
            <a:p>
              <a:r>
                <a:rPr lang="en-US" sz="788" b="1" dirty="0">
                  <a:latin typeface="Arial" panose="020B0604020202020204" pitchFamily="34" charset="0"/>
                  <a:cs typeface="Arial" panose="020B0604020202020204" pitchFamily="34" charset="0"/>
                </a:rPr>
                <a:t>Maturity in terms of…</a:t>
              </a:r>
            </a:p>
          </p:txBody>
        </p:sp>
        <p:grpSp>
          <p:nvGrpSpPr>
            <p:cNvPr id="4" name="Group 3"/>
            <p:cNvGrpSpPr/>
            <p:nvPr/>
          </p:nvGrpSpPr>
          <p:grpSpPr>
            <a:xfrm>
              <a:off x="1554157" y="2832183"/>
              <a:ext cx="631831" cy="498181"/>
              <a:chOff x="3905944" y="3336925"/>
              <a:chExt cx="1123255" cy="885655"/>
            </a:xfrm>
            <a:noFill/>
            <a:effectLst/>
          </p:grpSpPr>
          <p:sp>
            <p:nvSpPr>
              <p:cNvPr id="3" name="TextBox 2"/>
              <p:cNvSpPr txBox="1"/>
              <p:nvPr/>
            </p:nvSpPr>
            <p:spPr>
              <a:xfrm>
                <a:off x="4097300" y="3429000"/>
                <a:ext cx="906802" cy="718146"/>
              </a:xfrm>
              <a:prstGeom prst="rect">
                <a:avLst/>
              </a:prstGeom>
              <a:grpFill/>
              <a:ln>
                <a:noFill/>
              </a:ln>
            </p:spPr>
            <p:txBody>
              <a:bodyPr wrap="none" rtlCol="0">
                <a:spAutoFit/>
              </a:bodyPr>
              <a:lstStyle/>
              <a:p>
                <a:r>
                  <a:rPr lang="en-US" sz="2025" b="1" dirty="0">
                    <a:latin typeface="Arial" panose="020B0604020202020204" pitchFamily="34" charset="0"/>
                    <a:cs typeface="Arial" panose="020B0604020202020204" pitchFamily="34" charset="0"/>
                  </a:rPr>
                  <a:t>(+)</a:t>
                </a:r>
              </a:p>
            </p:txBody>
          </p:sp>
          <p:sp>
            <p:nvSpPr>
              <p:cNvPr id="10" name="Curved Left Arrow 9"/>
              <p:cNvSpPr/>
              <p:nvPr/>
            </p:nvSpPr>
            <p:spPr>
              <a:xfrm rot="16200000">
                <a:off x="4270044" y="3010929"/>
                <a:ext cx="433160" cy="1085151"/>
              </a:xfrm>
              <a:prstGeom prst="curvedLeftArrow">
                <a:avLst/>
              </a:prstGeom>
              <a:solidFill>
                <a:schemeClr val="bg1"/>
              </a:solidFill>
              <a:ln w="222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Arial" panose="020B0604020202020204" pitchFamily="34" charset="0"/>
                  <a:cs typeface="Arial" panose="020B0604020202020204" pitchFamily="34" charset="0"/>
                </a:endParaRPr>
              </a:p>
            </p:txBody>
          </p:sp>
          <p:sp>
            <p:nvSpPr>
              <p:cNvPr id="34" name="Curved Left Arrow 33"/>
              <p:cNvSpPr/>
              <p:nvPr/>
            </p:nvSpPr>
            <p:spPr>
              <a:xfrm rot="5400000">
                <a:off x="4231940" y="3463424"/>
                <a:ext cx="433160" cy="1085151"/>
              </a:xfrm>
              <a:prstGeom prst="curvedLeftArrow">
                <a:avLst/>
              </a:prstGeom>
              <a:solidFill>
                <a:schemeClr val="bg1"/>
              </a:solidFill>
              <a:ln w="222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latin typeface="Arial" panose="020B0604020202020204" pitchFamily="34" charset="0"/>
                  <a:cs typeface="Arial" panose="020B0604020202020204" pitchFamily="34" charset="0"/>
                </a:endParaRPr>
              </a:p>
            </p:txBody>
          </p:sp>
        </p:grpSp>
        <p:sp>
          <p:nvSpPr>
            <p:cNvPr id="11" name="TextBox 10"/>
            <p:cNvSpPr txBox="1"/>
            <p:nvPr/>
          </p:nvSpPr>
          <p:spPr>
            <a:xfrm>
              <a:off x="2190172" y="2984168"/>
              <a:ext cx="1409360" cy="248209"/>
            </a:xfrm>
            <a:prstGeom prst="rect">
              <a:avLst/>
            </a:prstGeom>
            <a:noFill/>
          </p:spPr>
          <p:txBody>
            <a:bodyPr wrap="none" rtlCol="0">
              <a:spAutoFit/>
            </a:bodyPr>
            <a:lstStyle/>
            <a:p>
              <a:r>
                <a:rPr lang="en-US" sz="1013" dirty="0">
                  <a:latin typeface="Arial" panose="020B0604020202020204" pitchFamily="34" charset="0"/>
                  <a:cs typeface="Arial" panose="020B0604020202020204" pitchFamily="34" charset="0"/>
                </a:rPr>
                <a:t>Reinforcing feedback</a:t>
              </a:r>
            </a:p>
          </p:txBody>
        </p:sp>
        <p:sp>
          <p:nvSpPr>
            <p:cNvPr id="26" name="Text Box 3">
              <a:extLst>
                <a:ext uri="{FF2B5EF4-FFF2-40B4-BE49-F238E27FC236}">
                  <a16:creationId xmlns:a16="http://schemas.microsoft.com/office/drawing/2014/main" id="{FB4DEC66-D960-47EC-A42F-622FC4E1BBF9}"/>
                </a:ext>
              </a:extLst>
            </p:cNvPr>
            <p:cNvSpPr txBox="1">
              <a:spLocks noChangeArrowheads="1"/>
            </p:cNvSpPr>
            <p:nvPr/>
          </p:nvSpPr>
          <p:spPr bwMode="auto">
            <a:xfrm>
              <a:off x="3797322" y="1460582"/>
              <a:ext cx="2031965" cy="707117"/>
            </a:xfrm>
            <a:prstGeom prst="rect">
              <a:avLst/>
            </a:prstGeom>
            <a:solidFill>
              <a:srgbClr val="E9EBF3"/>
            </a:solidFill>
            <a:ln w="12700">
              <a:noFill/>
              <a:miter lim="800000"/>
              <a:headEnd/>
              <a:tailEnd/>
            </a:ln>
          </p:spPr>
          <p:txBody>
            <a:bodyPr wrap="square">
              <a:spAutoFit/>
            </a:bodyPr>
            <a:lstStyle/>
            <a:p>
              <a:pPr marL="96441" indent="-96441">
                <a:spcBef>
                  <a:spcPct val="50000"/>
                </a:spcBef>
                <a:tabLst>
                  <a:tab pos="192881" algn="l"/>
                </a:tabLst>
              </a:pPr>
              <a:r>
                <a:rPr lang="en-US" sz="788" b="1" dirty="0">
                  <a:latin typeface="Arial" panose="020B0604020202020204" pitchFamily="34" charset="0"/>
                  <a:cs typeface="Arial" panose="020B0604020202020204" pitchFamily="34" charset="0"/>
                </a:rPr>
                <a:t>Regulatory Environment </a:t>
              </a:r>
            </a:p>
            <a:p>
              <a:pPr marL="96441" indent="-96441">
                <a:spcBef>
                  <a:spcPct val="50000"/>
                </a:spcBef>
                <a:tabLst>
                  <a:tab pos="192881" algn="l"/>
                </a:tabLst>
              </a:pPr>
              <a:r>
                <a:rPr lang="en-US" sz="675" dirty="0">
                  <a:latin typeface="Arial" panose="020B0604020202020204" pitchFamily="34" charset="0"/>
                  <a:cs typeface="Arial" panose="020B0604020202020204" pitchFamily="34" charset="0"/>
                </a:rPr>
                <a:t>(RINs, </a:t>
              </a:r>
              <a:r>
                <a:rPr lang="en-US" sz="675" dirty="0">
                  <a:latin typeface="Arial" panose="020B0604020202020204" pitchFamily="34" charset="0"/>
                  <a:cs typeface="Arial" panose="020B0604020202020204" pitchFamily="34" charset="0"/>
                  <a:sym typeface="Wingdings" pitchFamily="2" charset="2"/>
                </a:rPr>
                <a:t>SB1383, PTC, RECs, Rate Basing)</a:t>
              </a:r>
            </a:p>
            <a:p>
              <a:pPr marL="96441" indent="-96441">
                <a:spcBef>
                  <a:spcPct val="50000"/>
                </a:spcBef>
                <a:tabLst>
                  <a:tab pos="192881" algn="l"/>
                </a:tabLst>
              </a:pPr>
              <a:endParaRPr lang="en-US" sz="675" b="1" dirty="0">
                <a:latin typeface="Arial" panose="020B0604020202020204" pitchFamily="34" charset="0"/>
                <a:cs typeface="Arial" panose="020B0604020202020204" pitchFamily="34" charset="0"/>
              </a:endParaRPr>
            </a:p>
            <a:p>
              <a:pPr marL="96441" indent="-96441">
                <a:spcBef>
                  <a:spcPct val="50000"/>
                </a:spcBef>
                <a:tabLst>
                  <a:tab pos="192881" algn="l"/>
                </a:tabLst>
              </a:pPr>
              <a:r>
                <a:rPr lang="en-US" sz="675" b="1" dirty="0">
                  <a:latin typeface="Arial" panose="020B0604020202020204" pitchFamily="34" charset="0"/>
                  <a:cs typeface="Arial" panose="020B0604020202020204" pitchFamily="34" charset="0"/>
                </a:rPr>
                <a:t>	  		</a:t>
              </a:r>
            </a:p>
            <a:p>
              <a:pPr marL="96441" indent="-96441">
                <a:spcBef>
                  <a:spcPct val="50000"/>
                </a:spcBef>
                <a:tabLst>
                  <a:tab pos="192881" algn="l"/>
                </a:tabLst>
              </a:pPr>
              <a:endParaRPr lang="en-US" sz="113" dirty="0">
                <a:latin typeface="Arial" panose="020B0604020202020204" pitchFamily="34" charset="0"/>
                <a:cs typeface="Arial" panose="020B0604020202020204" pitchFamily="34" charset="0"/>
                <a:sym typeface="Wingdings" pitchFamily="2" charset="2"/>
              </a:endParaRPr>
            </a:p>
          </p:txBody>
        </p:sp>
        <p:sp>
          <p:nvSpPr>
            <p:cNvPr id="27" name="Line 18">
              <a:extLst>
                <a:ext uri="{FF2B5EF4-FFF2-40B4-BE49-F238E27FC236}">
                  <a16:creationId xmlns:a16="http://schemas.microsoft.com/office/drawing/2014/main" id="{FEF9364F-9DA7-4F72-9FF9-282BC0C92BC7}"/>
                </a:ext>
              </a:extLst>
            </p:cNvPr>
            <p:cNvSpPr>
              <a:spLocks noChangeShapeType="1"/>
            </p:cNvSpPr>
            <p:nvPr/>
          </p:nvSpPr>
          <p:spPr bwMode="auto">
            <a:xfrm flipV="1">
              <a:off x="2357437" y="2668025"/>
              <a:ext cx="1143542" cy="661"/>
            </a:xfrm>
            <a:prstGeom prst="line">
              <a:avLst/>
            </a:prstGeom>
            <a:noFill/>
            <a:ln w="57150" cap="rnd">
              <a:solidFill>
                <a:schemeClr val="accent6">
                  <a:lumMod val="60000"/>
                  <a:lumOff val="40000"/>
                </a:schemeClr>
              </a:solidFill>
              <a:round/>
              <a:headEnd/>
              <a:tailEnd type="arrow" w="med" len="med"/>
            </a:ln>
          </p:spPr>
          <p:txBody>
            <a:bodyPr/>
            <a:lstStyle/>
            <a:p>
              <a:endParaRPr lang="en-US" sz="1013">
                <a:latin typeface="Arial" panose="020B0604020202020204" pitchFamily="34" charset="0"/>
                <a:cs typeface="Arial" panose="020B0604020202020204" pitchFamily="34" charset="0"/>
              </a:endParaRPr>
            </a:p>
          </p:txBody>
        </p:sp>
        <p:sp>
          <p:nvSpPr>
            <p:cNvPr id="28" name="Line 7">
              <a:extLst>
                <a:ext uri="{FF2B5EF4-FFF2-40B4-BE49-F238E27FC236}">
                  <a16:creationId xmlns:a16="http://schemas.microsoft.com/office/drawing/2014/main" id="{D90CC0DA-8044-4FE7-8E6D-1B3DD1C2C16A}"/>
                </a:ext>
              </a:extLst>
            </p:cNvPr>
            <p:cNvSpPr>
              <a:spLocks noChangeShapeType="1"/>
            </p:cNvSpPr>
            <p:nvPr/>
          </p:nvSpPr>
          <p:spPr bwMode="auto">
            <a:xfrm flipH="1">
              <a:off x="4203332" y="2151729"/>
              <a:ext cx="4097" cy="436133"/>
            </a:xfrm>
            <a:prstGeom prst="line">
              <a:avLst/>
            </a:prstGeom>
            <a:noFill/>
            <a:ln w="25400" cap="rnd">
              <a:solidFill>
                <a:schemeClr val="tx1"/>
              </a:solidFill>
              <a:round/>
              <a:headEnd/>
              <a:tailEnd type="arrow" w="med" len="med"/>
            </a:ln>
          </p:spPr>
          <p:txBody>
            <a:bodyPr/>
            <a:lstStyle/>
            <a:p>
              <a:endParaRPr lang="en-US" sz="900" dirty="0">
                <a:latin typeface="Arial" panose="020B0604020202020204" pitchFamily="34" charset="0"/>
                <a:cs typeface="Arial" panose="020B0604020202020204" pitchFamily="34" charset="0"/>
              </a:endParaRPr>
            </a:p>
          </p:txBody>
        </p:sp>
        <p:sp>
          <p:nvSpPr>
            <p:cNvPr id="30" name="Line 7">
              <a:extLst>
                <a:ext uri="{FF2B5EF4-FFF2-40B4-BE49-F238E27FC236}">
                  <a16:creationId xmlns:a16="http://schemas.microsoft.com/office/drawing/2014/main" id="{5ED2BA47-18ED-48CA-BFE7-44B773AB1CA7}"/>
                </a:ext>
              </a:extLst>
            </p:cNvPr>
            <p:cNvSpPr>
              <a:spLocks noChangeShapeType="1"/>
            </p:cNvSpPr>
            <p:nvPr/>
          </p:nvSpPr>
          <p:spPr bwMode="auto">
            <a:xfrm flipH="1" flipV="1">
              <a:off x="3379131" y="4058502"/>
              <a:ext cx="698637" cy="6593"/>
            </a:xfrm>
            <a:prstGeom prst="line">
              <a:avLst/>
            </a:prstGeom>
            <a:noFill/>
            <a:ln w="57150" cap="rnd">
              <a:solidFill>
                <a:schemeClr val="accent6">
                  <a:lumMod val="60000"/>
                  <a:lumOff val="40000"/>
                </a:schemeClr>
              </a:solidFill>
              <a:round/>
              <a:headEnd/>
              <a:tailEnd type="arrow" w="med" len="med"/>
            </a:ln>
          </p:spPr>
          <p:txBody>
            <a:bodyPr/>
            <a:lstStyle/>
            <a:p>
              <a:endParaRPr lang="en-US" sz="1013">
                <a:latin typeface="Arial" panose="020B0604020202020204" pitchFamily="34" charset="0"/>
                <a:cs typeface="Arial" panose="020B0604020202020204" pitchFamily="34" charset="0"/>
              </a:endParaRPr>
            </a:p>
          </p:txBody>
        </p:sp>
        <p:sp>
          <p:nvSpPr>
            <p:cNvPr id="29" name="Text Box 6">
              <a:extLst>
                <a:ext uri="{FF2B5EF4-FFF2-40B4-BE49-F238E27FC236}">
                  <a16:creationId xmlns:a16="http://schemas.microsoft.com/office/drawing/2014/main" id="{E17743F4-EE6E-4D78-AB0B-BCE34FD2D595}"/>
                </a:ext>
              </a:extLst>
            </p:cNvPr>
            <p:cNvSpPr txBox="1">
              <a:spLocks noChangeArrowheads="1"/>
            </p:cNvSpPr>
            <p:nvPr/>
          </p:nvSpPr>
          <p:spPr bwMode="auto">
            <a:xfrm>
              <a:off x="4077768" y="3912046"/>
              <a:ext cx="1174730" cy="369397"/>
            </a:xfrm>
            <a:prstGeom prst="rect">
              <a:avLst/>
            </a:prstGeom>
            <a:solidFill>
              <a:srgbClr val="E9EBF3"/>
            </a:solidFill>
            <a:ln w="12700">
              <a:noFill/>
              <a:miter lim="800000"/>
              <a:headEnd/>
              <a:tailEnd/>
            </a:ln>
          </p:spPr>
          <p:txBody>
            <a:bodyPr wrap="square">
              <a:spAutoFit/>
            </a:bodyPr>
            <a:lstStyle/>
            <a:p>
              <a:pPr marL="96441" indent="-96441">
                <a:spcBef>
                  <a:spcPct val="50000"/>
                </a:spcBef>
                <a:tabLst>
                  <a:tab pos="192881" algn="l"/>
                </a:tabLst>
              </a:pPr>
              <a:r>
                <a:rPr lang="en-US" sz="788" b="1" dirty="0">
                  <a:latin typeface="Arial" panose="020B0604020202020204" pitchFamily="34" charset="0"/>
                  <a:cs typeface="Arial" panose="020B0604020202020204" pitchFamily="34" charset="0"/>
                </a:rPr>
                <a:t>Resources</a:t>
              </a:r>
            </a:p>
            <a:p>
              <a:pPr marL="96441" indent="-96441">
                <a:spcBef>
                  <a:spcPct val="50000"/>
                </a:spcBef>
                <a:tabLst>
                  <a:tab pos="192881" algn="l"/>
                </a:tabLst>
              </a:pPr>
              <a:r>
                <a:rPr lang="en-US" sz="675" dirty="0">
                  <a:latin typeface="Arial" panose="020B0604020202020204" pitchFamily="34" charset="0"/>
                  <a:cs typeface="Arial" panose="020B0604020202020204" pitchFamily="34" charset="0"/>
                </a:rPr>
                <a:t>(WWTP, LF, CAFO)</a:t>
              </a:r>
            </a:p>
          </p:txBody>
        </p:sp>
        <p:cxnSp>
          <p:nvCxnSpPr>
            <p:cNvPr id="6" name="Straight Connector 5">
              <a:extLst>
                <a:ext uri="{FF2B5EF4-FFF2-40B4-BE49-F238E27FC236}">
                  <a16:creationId xmlns:a16="http://schemas.microsoft.com/office/drawing/2014/main" id="{D657CDCB-EFF7-4D11-BAA2-584CD9679582}"/>
                </a:ext>
              </a:extLst>
            </p:cNvPr>
            <p:cNvCxnSpPr>
              <a:cxnSpLocks/>
            </p:cNvCxnSpPr>
            <p:nvPr/>
          </p:nvCxnSpPr>
          <p:spPr>
            <a:xfrm>
              <a:off x="4469762" y="1768711"/>
              <a:ext cx="0" cy="35496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BAE312-0ACE-431F-B42F-F036E182E66B}"/>
                </a:ext>
              </a:extLst>
            </p:cNvPr>
            <p:cNvSpPr txBox="1"/>
            <p:nvPr/>
          </p:nvSpPr>
          <p:spPr>
            <a:xfrm>
              <a:off x="4506677" y="1863984"/>
              <a:ext cx="728663" cy="300082"/>
            </a:xfrm>
            <a:prstGeom prst="rect">
              <a:avLst/>
            </a:prstGeom>
            <a:noFill/>
          </p:spPr>
          <p:txBody>
            <a:bodyPr wrap="square" rtlCol="0">
              <a:spAutoFit/>
            </a:bodyPr>
            <a:lstStyle/>
            <a:p>
              <a:r>
                <a:rPr lang="en-US" sz="675" b="1" dirty="0">
                  <a:latin typeface="Arial" panose="020B0604020202020204" pitchFamily="34" charset="0"/>
                  <a:cs typeface="Arial" panose="020B0604020202020204" pitchFamily="34" charset="0"/>
                </a:rPr>
                <a:t>Production Credits</a:t>
              </a:r>
            </a:p>
          </p:txBody>
        </p:sp>
        <p:sp>
          <p:nvSpPr>
            <p:cNvPr id="9" name="Rectangle 8">
              <a:extLst>
                <a:ext uri="{FF2B5EF4-FFF2-40B4-BE49-F238E27FC236}">
                  <a16:creationId xmlns:a16="http://schemas.microsoft.com/office/drawing/2014/main" id="{3C38BC8D-BCEE-4866-82E6-3E93909E4AA1}"/>
                </a:ext>
              </a:extLst>
            </p:cNvPr>
            <p:cNvSpPr/>
            <p:nvPr/>
          </p:nvSpPr>
          <p:spPr>
            <a:xfrm>
              <a:off x="5104698" y="1768947"/>
              <a:ext cx="779133" cy="403957"/>
            </a:xfrm>
            <a:prstGeom prst="rect">
              <a:avLst/>
            </a:prstGeom>
          </p:spPr>
          <p:txBody>
            <a:bodyPr wrap="square">
              <a:spAutoFit/>
            </a:bodyPr>
            <a:lstStyle/>
            <a:p>
              <a:pPr>
                <a:spcBef>
                  <a:spcPct val="50000"/>
                </a:spcBef>
                <a:tabLst>
                  <a:tab pos="192881" algn="l"/>
                </a:tabLst>
              </a:pPr>
              <a:r>
                <a:rPr lang="en-US" sz="675" b="1" dirty="0">
                  <a:latin typeface="Arial" panose="020B0604020202020204" pitchFamily="34" charset="0"/>
                  <a:cs typeface="Arial" panose="020B0604020202020204" pitchFamily="34" charset="0"/>
                </a:rPr>
                <a:t>Other Environmental Incentives</a:t>
              </a:r>
            </a:p>
          </p:txBody>
        </p:sp>
        <p:cxnSp>
          <p:nvCxnSpPr>
            <p:cNvPr id="36" name="Straight Connector 35">
              <a:extLst>
                <a:ext uri="{FF2B5EF4-FFF2-40B4-BE49-F238E27FC236}">
                  <a16:creationId xmlns:a16="http://schemas.microsoft.com/office/drawing/2014/main" id="{44DF7760-A397-4750-89E2-3D0CA2252127}"/>
                </a:ext>
              </a:extLst>
            </p:cNvPr>
            <p:cNvCxnSpPr>
              <a:cxnSpLocks/>
            </p:cNvCxnSpPr>
            <p:nvPr/>
          </p:nvCxnSpPr>
          <p:spPr>
            <a:xfrm>
              <a:off x="5102311" y="1768711"/>
              <a:ext cx="0" cy="354960"/>
            </a:xfrm>
            <a:prstGeom prst="line">
              <a:avLst/>
            </a:prstGeom>
          </p:spPr>
          <p:style>
            <a:lnRef idx="1">
              <a:schemeClr val="accent1"/>
            </a:lnRef>
            <a:fillRef idx="0">
              <a:schemeClr val="accent1"/>
            </a:fillRef>
            <a:effectRef idx="0">
              <a:schemeClr val="accent1"/>
            </a:effectRef>
            <a:fontRef idx="minor">
              <a:schemeClr val="tx1"/>
            </a:fontRef>
          </p:style>
        </p:cxnSp>
        <p:sp>
          <p:nvSpPr>
            <p:cNvPr id="40" name="Line 7">
              <a:extLst>
                <a:ext uri="{FF2B5EF4-FFF2-40B4-BE49-F238E27FC236}">
                  <a16:creationId xmlns:a16="http://schemas.microsoft.com/office/drawing/2014/main" id="{D8F2D4B8-20A0-4D0B-B403-690CFEBB094D}"/>
                </a:ext>
              </a:extLst>
            </p:cNvPr>
            <p:cNvSpPr>
              <a:spLocks noChangeShapeType="1"/>
            </p:cNvSpPr>
            <p:nvPr/>
          </p:nvSpPr>
          <p:spPr bwMode="auto">
            <a:xfrm flipH="1">
              <a:off x="4356227" y="2145874"/>
              <a:ext cx="3771" cy="590260"/>
            </a:xfrm>
            <a:prstGeom prst="line">
              <a:avLst/>
            </a:prstGeom>
            <a:noFill/>
            <a:ln w="25400" cap="rnd">
              <a:solidFill>
                <a:schemeClr val="tx1"/>
              </a:solidFill>
              <a:round/>
              <a:headEnd/>
              <a:tailEnd type="arrow" w="med" len="med"/>
            </a:ln>
          </p:spPr>
          <p:txBody>
            <a:bodyPr/>
            <a:lstStyle/>
            <a:p>
              <a:endParaRPr lang="en-US" sz="1013">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792AD10-F574-4197-ABC2-1C1E57F85CA5}"/>
                </a:ext>
              </a:extLst>
            </p:cNvPr>
            <p:cNvSpPr/>
            <p:nvPr/>
          </p:nvSpPr>
          <p:spPr>
            <a:xfrm>
              <a:off x="3942996" y="1975316"/>
              <a:ext cx="607859" cy="196208"/>
            </a:xfrm>
            <a:prstGeom prst="rect">
              <a:avLst/>
            </a:prstGeom>
          </p:spPr>
          <p:txBody>
            <a:bodyPr wrap="none">
              <a:spAutoFit/>
            </a:bodyPr>
            <a:lstStyle/>
            <a:p>
              <a:r>
                <a:rPr lang="en-US" sz="675" b="1" dirty="0">
                  <a:latin typeface="Arial" panose="020B0604020202020204" pitchFamily="34" charset="0"/>
                  <a:cs typeface="Arial" panose="020B0604020202020204" pitchFamily="34" charset="0"/>
                </a:rPr>
                <a:t>Incentives</a:t>
              </a:r>
            </a:p>
          </p:txBody>
        </p:sp>
        <p:sp>
          <p:nvSpPr>
            <p:cNvPr id="46" name="Line 7">
              <a:extLst>
                <a:ext uri="{FF2B5EF4-FFF2-40B4-BE49-F238E27FC236}">
                  <a16:creationId xmlns:a16="http://schemas.microsoft.com/office/drawing/2014/main" id="{3E248FBF-FA69-48F2-9A15-F29E9139CF71}"/>
                </a:ext>
              </a:extLst>
            </p:cNvPr>
            <p:cNvSpPr>
              <a:spLocks noChangeShapeType="1"/>
            </p:cNvSpPr>
            <p:nvPr/>
          </p:nvSpPr>
          <p:spPr bwMode="auto">
            <a:xfrm flipH="1">
              <a:off x="4832422" y="2148289"/>
              <a:ext cx="4097" cy="436133"/>
            </a:xfrm>
            <a:prstGeom prst="line">
              <a:avLst/>
            </a:prstGeom>
            <a:noFill/>
            <a:ln w="25400" cap="rnd">
              <a:solidFill>
                <a:schemeClr val="tx1"/>
              </a:solidFill>
              <a:round/>
              <a:headEnd/>
              <a:tailEnd type="arrow" w="med" len="med"/>
            </a:ln>
          </p:spPr>
          <p:txBody>
            <a:bodyPr/>
            <a:lstStyle/>
            <a:p>
              <a:endParaRPr lang="en-US" sz="1013">
                <a:latin typeface="Arial" panose="020B0604020202020204" pitchFamily="34" charset="0"/>
                <a:cs typeface="Arial" panose="020B0604020202020204" pitchFamily="34" charset="0"/>
              </a:endParaRPr>
            </a:p>
          </p:txBody>
        </p:sp>
        <p:sp>
          <p:nvSpPr>
            <p:cNvPr id="47" name="Line 7">
              <a:extLst>
                <a:ext uri="{FF2B5EF4-FFF2-40B4-BE49-F238E27FC236}">
                  <a16:creationId xmlns:a16="http://schemas.microsoft.com/office/drawing/2014/main" id="{050196BE-A538-43FB-8E64-BF0A8A68E2E3}"/>
                </a:ext>
              </a:extLst>
            </p:cNvPr>
            <p:cNvSpPr>
              <a:spLocks noChangeShapeType="1"/>
            </p:cNvSpPr>
            <p:nvPr/>
          </p:nvSpPr>
          <p:spPr bwMode="auto">
            <a:xfrm>
              <a:off x="4972050" y="2148289"/>
              <a:ext cx="0" cy="600074"/>
            </a:xfrm>
            <a:prstGeom prst="line">
              <a:avLst/>
            </a:prstGeom>
            <a:noFill/>
            <a:ln w="25400" cap="rnd">
              <a:solidFill>
                <a:schemeClr val="tx1"/>
              </a:solidFill>
              <a:round/>
              <a:headEnd/>
              <a:tailEnd type="arrow" w="med" len="med"/>
            </a:ln>
          </p:spPr>
          <p:txBody>
            <a:bodyPr/>
            <a:lstStyle/>
            <a:p>
              <a:endParaRPr lang="en-US" sz="1013">
                <a:latin typeface="Arial" panose="020B0604020202020204" pitchFamily="34" charset="0"/>
                <a:cs typeface="Arial" panose="020B0604020202020204" pitchFamily="34" charset="0"/>
              </a:endParaRPr>
            </a:p>
          </p:txBody>
        </p:sp>
        <p:sp>
          <p:nvSpPr>
            <p:cNvPr id="48" name="Line 7">
              <a:extLst>
                <a:ext uri="{FF2B5EF4-FFF2-40B4-BE49-F238E27FC236}">
                  <a16:creationId xmlns:a16="http://schemas.microsoft.com/office/drawing/2014/main" id="{8F609889-211D-4A27-B5A5-A3B0614E4DA2}"/>
                </a:ext>
              </a:extLst>
            </p:cNvPr>
            <p:cNvSpPr>
              <a:spLocks noChangeShapeType="1"/>
            </p:cNvSpPr>
            <p:nvPr/>
          </p:nvSpPr>
          <p:spPr bwMode="auto">
            <a:xfrm flipH="1">
              <a:off x="5537506" y="2145874"/>
              <a:ext cx="4097" cy="436133"/>
            </a:xfrm>
            <a:prstGeom prst="line">
              <a:avLst/>
            </a:prstGeom>
            <a:noFill/>
            <a:ln w="25400" cap="rnd">
              <a:solidFill>
                <a:schemeClr val="tx1"/>
              </a:solidFill>
              <a:round/>
              <a:headEnd/>
              <a:tailEnd type="arrow" w="med" len="med"/>
            </a:ln>
          </p:spPr>
          <p:txBody>
            <a:bodyPr/>
            <a:lstStyle/>
            <a:p>
              <a:endParaRPr lang="en-US" sz="1013">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7081337E-32FA-4B0D-9EF3-B94F38F68C66}"/>
                </a:ext>
              </a:extLst>
            </p:cNvPr>
            <p:cNvSpPr>
              <a:spLocks noChangeShapeType="1"/>
            </p:cNvSpPr>
            <p:nvPr/>
          </p:nvSpPr>
          <p:spPr bwMode="auto">
            <a:xfrm flipV="1">
              <a:off x="1247589" y="2145873"/>
              <a:ext cx="9148" cy="1670822"/>
            </a:xfrm>
            <a:prstGeom prst="line">
              <a:avLst/>
            </a:prstGeom>
            <a:noFill/>
            <a:ln w="57150" cap="rnd">
              <a:solidFill>
                <a:schemeClr val="accent6">
                  <a:lumMod val="60000"/>
                  <a:lumOff val="40000"/>
                </a:schemeClr>
              </a:solidFill>
              <a:round/>
              <a:headEnd/>
              <a:tailEnd type="arrow" w="med" len="med"/>
            </a:ln>
          </p:spPr>
          <p:txBody>
            <a:bodyPr/>
            <a:lstStyle/>
            <a:p>
              <a:endParaRPr lang="en-US" sz="1013">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EBCC9A30-5FD7-4CB1-87D3-27580992A100}"/>
                </a:ext>
              </a:extLst>
            </p:cNvPr>
            <p:cNvSpPr/>
            <p:nvPr/>
          </p:nvSpPr>
          <p:spPr>
            <a:xfrm>
              <a:off x="3565496" y="3912046"/>
              <a:ext cx="546945" cy="183255"/>
            </a:xfrm>
            <a:prstGeom prst="rect">
              <a:avLst/>
            </a:prstGeom>
          </p:spPr>
          <p:txBody>
            <a:bodyPr wrap="none">
              <a:spAutoFit/>
            </a:bodyPr>
            <a:lstStyle/>
            <a:p>
              <a:r>
                <a:rPr lang="en-US" sz="591" i="1" dirty="0">
                  <a:latin typeface="Arial" panose="020B0604020202020204" pitchFamily="34" charset="0"/>
                  <a:cs typeface="Arial" panose="020B0604020202020204" pitchFamily="34" charset="0"/>
                </a:rPr>
                <a:t>Availability</a:t>
              </a:r>
            </a:p>
          </p:txBody>
        </p:sp>
        <p:sp>
          <p:nvSpPr>
            <p:cNvPr id="5" name="Rectangle 4">
              <a:extLst>
                <a:ext uri="{FF2B5EF4-FFF2-40B4-BE49-F238E27FC236}">
                  <a16:creationId xmlns:a16="http://schemas.microsoft.com/office/drawing/2014/main" id="{0655525C-97C1-3C41-8F3E-50181F6FF7A9}"/>
                </a:ext>
              </a:extLst>
            </p:cNvPr>
            <p:cNvSpPr/>
            <p:nvPr/>
          </p:nvSpPr>
          <p:spPr>
            <a:xfrm>
              <a:off x="1095107" y="1401711"/>
              <a:ext cx="2407172" cy="2055568"/>
            </a:xfrm>
            <a:prstGeom prst="rect">
              <a:avLst/>
            </a:prstGeom>
            <a:solidFill>
              <a:srgbClr val="009193">
                <a:alpha val="36078"/>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solidFill>
                  <a:schemeClr val="tx1"/>
                </a:solidFill>
              </a:endParaRPr>
            </a:p>
          </p:txBody>
        </p:sp>
        <p:sp>
          <p:nvSpPr>
            <p:cNvPr id="37" name="Rectangle 36">
              <a:extLst>
                <a:ext uri="{FF2B5EF4-FFF2-40B4-BE49-F238E27FC236}">
                  <a16:creationId xmlns:a16="http://schemas.microsoft.com/office/drawing/2014/main" id="{0C81474A-7EC9-9C4A-A796-7D9DEB502255}"/>
                </a:ext>
              </a:extLst>
            </p:cNvPr>
            <p:cNvSpPr/>
            <p:nvPr/>
          </p:nvSpPr>
          <p:spPr>
            <a:xfrm>
              <a:off x="4077768" y="3912046"/>
              <a:ext cx="1324431" cy="422057"/>
            </a:xfrm>
            <a:prstGeom prst="rect">
              <a:avLst/>
            </a:prstGeom>
            <a:solidFill>
              <a:schemeClr val="accent5">
                <a:lumMod val="40000"/>
                <a:lumOff val="60000"/>
                <a:alpha val="36078"/>
              </a:schemeClr>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solidFill>
                  <a:srgbClr val="C00000"/>
                </a:solidFill>
              </a:endParaRPr>
            </a:p>
          </p:txBody>
        </p:sp>
        <p:sp>
          <p:nvSpPr>
            <p:cNvPr id="39" name="Rectangle 38">
              <a:extLst>
                <a:ext uri="{FF2B5EF4-FFF2-40B4-BE49-F238E27FC236}">
                  <a16:creationId xmlns:a16="http://schemas.microsoft.com/office/drawing/2014/main" id="{4717DC36-6710-5D40-835A-0E8FD17DE4AE}"/>
                </a:ext>
              </a:extLst>
            </p:cNvPr>
            <p:cNvSpPr/>
            <p:nvPr/>
          </p:nvSpPr>
          <p:spPr>
            <a:xfrm>
              <a:off x="3723335" y="1401711"/>
              <a:ext cx="2160496" cy="834273"/>
            </a:xfrm>
            <a:prstGeom prst="rect">
              <a:avLst/>
            </a:prstGeom>
            <a:solidFill>
              <a:schemeClr val="accent5">
                <a:lumMod val="40000"/>
                <a:lumOff val="60000"/>
                <a:alpha val="36078"/>
              </a:schemeClr>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solidFill>
                  <a:srgbClr val="C00000"/>
                </a:solidFill>
              </a:endParaRPr>
            </a:p>
          </p:txBody>
        </p:sp>
        <p:sp>
          <p:nvSpPr>
            <p:cNvPr id="52" name="Rectangle 51">
              <a:extLst>
                <a:ext uri="{FF2B5EF4-FFF2-40B4-BE49-F238E27FC236}">
                  <a16:creationId xmlns:a16="http://schemas.microsoft.com/office/drawing/2014/main" id="{670F1E4A-C10D-264D-B19B-AD208A986E52}"/>
                </a:ext>
              </a:extLst>
            </p:cNvPr>
            <p:cNvSpPr/>
            <p:nvPr/>
          </p:nvSpPr>
          <p:spPr>
            <a:xfrm>
              <a:off x="3529577" y="2298541"/>
              <a:ext cx="2357234" cy="1102709"/>
            </a:xfrm>
            <a:prstGeom prst="rect">
              <a:avLst/>
            </a:prstGeom>
            <a:solidFill>
              <a:schemeClr val="bg2">
                <a:lumMod val="75000"/>
                <a:alpha val="36078"/>
              </a:schemeClr>
            </a:solidFill>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solidFill>
                  <a:schemeClr val="tx1"/>
                </a:solidFill>
              </a:endParaRPr>
            </a:p>
          </p:txBody>
        </p:sp>
        <p:sp>
          <p:nvSpPr>
            <p:cNvPr id="55" name="TextBox 54">
              <a:extLst>
                <a:ext uri="{FF2B5EF4-FFF2-40B4-BE49-F238E27FC236}">
                  <a16:creationId xmlns:a16="http://schemas.microsoft.com/office/drawing/2014/main" id="{FBCEFF84-9502-3441-BE6B-43EC5C1A50E9}"/>
                </a:ext>
              </a:extLst>
            </p:cNvPr>
            <p:cNvSpPr txBox="1"/>
            <p:nvPr/>
          </p:nvSpPr>
          <p:spPr>
            <a:xfrm>
              <a:off x="4846718" y="2832037"/>
              <a:ext cx="1018934" cy="507831"/>
            </a:xfrm>
            <a:prstGeom prst="rect">
              <a:avLst/>
            </a:prstGeom>
            <a:noFill/>
          </p:spPr>
          <p:txBody>
            <a:bodyPr wrap="square" rtlCol="0">
              <a:spAutoFit/>
            </a:bodyPr>
            <a:lstStyle/>
            <a:p>
              <a:pPr algn="r"/>
              <a:r>
                <a:rPr lang="en-US" sz="1350" b="1" dirty="0">
                  <a:solidFill>
                    <a:srgbClr val="00B050"/>
                  </a:solidFill>
                </a:rPr>
                <a:t>TEA and Exogenous</a:t>
              </a:r>
            </a:p>
          </p:txBody>
        </p:sp>
      </p:grpSp>
      <p:sp>
        <p:nvSpPr>
          <p:cNvPr id="15" name="TextBox 14">
            <a:extLst>
              <a:ext uri="{FF2B5EF4-FFF2-40B4-BE49-F238E27FC236}">
                <a16:creationId xmlns:a16="http://schemas.microsoft.com/office/drawing/2014/main" id="{A040398F-7B2A-4F4A-8AC2-FDA9A8CD35A6}"/>
              </a:ext>
            </a:extLst>
          </p:cNvPr>
          <p:cNvSpPr txBox="1"/>
          <p:nvPr/>
        </p:nvSpPr>
        <p:spPr>
          <a:xfrm>
            <a:off x="461683" y="4200894"/>
            <a:ext cx="5912131" cy="646331"/>
          </a:xfrm>
          <a:prstGeom prst="rect">
            <a:avLst/>
          </a:prstGeom>
          <a:noFill/>
        </p:spPr>
        <p:txBody>
          <a:bodyPr wrap="none" rtlCol="0">
            <a:spAutoFit/>
          </a:bodyPr>
          <a:lstStyle/>
          <a:p>
            <a:r>
              <a:rPr lang="en-US" dirty="0"/>
              <a:t>We use exogenous parameters such as </a:t>
            </a:r>
            <a:r>
              <a:rPr lang="en-US" dirty="0" err="1"/>
              <a:t>technoeconomics</a:t>
            </a:r>
            <a:r>
              <a:rPr lang="en-US" dirty="0"/>
              <a:t> and</a:t>
            </a:r>
          </a:p>
          <a:p>
            <a:r>
              <a:rPr lang="en-US" dirty="0"/>
              <a:t>existing policies as model inputs. </a:t>
            </a:r>
          </a:p>
        </p:txBody>
      </p:sp>
    </p:spTree>
    <p:extLst>
      <p:ext uri="{BB962C8B-B14F-4D97-AF65-F5344CB8AC3E}">
        <p14:creationId xmlns:p14="http://schemas.microsoft.com/office/powerpoint/2010/main" val="206689937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55715FF5-2CAA-624D-8F8B-038035F2E942}"/>
              </a:ext>
            </a:extLst>
          </p:cNvPr>
          <p:cNvSpPr>
            <a:spLocks noGrp="1"/>
          </p:cNvSpPr>
          <p:nvPr>
            <p:ph type="title"/>
          </p:nvPr>
        </p:nvSpPr>
        <p:spPr/>
        <p:txBody>
          <a:bodyPr>
            <a:normAutofit/>
          </a:bodyPr>
          <a:lstStyle/>
          <a:p>
            <a:pPr algn="ctr"/>
            <a:r>
              <a:rPr lang="en-US" dirty="0"/>
              <a:t>Success Factors</a:t>
            </a:r>
          </a:p>
        </p:txBody>
      </p:sp>
      <p:sp>
        <p:nvSpPr>
          <p:cNvPr id="13" name="Text Placeholder 12">
            <a:extLst>
              <a:ext uri="{FF2B5EF4-FFF2-40B4-BE49-F238E27FC236}">
                <a16:creationId xmlns:a16="http://schemas.microsoft.com/office/drawing/2014/main" id="{B5DECBCB-9332-42EC-86EC-96C1D447747A}"/>
              </a:ext>
            </a:extLst>
          </p:cNvPr>
          <p:cNvSpPr>
            <a:spLocks noGrp="1"/>
          </p:cNvSpPr>
          <p:nvPr>
            <p:ph type="body" sz="quarter" idx="4294967295"/>
          </p:nvPr>
        </p:nvSpPr>
        <p:spPr>
          <a:xfrm>
            <a:off x="384175" y="979234"/>
            <a:ext cx="6089650" cy="3621087"/>
          </a:xfrm>
        </p:spPr>
        <p:txBody>
          <a:bodyPr>
            <a:normAutofit/>
          </a:bodyPr>
          <a:lstStyle/>
          <a:p>
            <a:pPr marL="0" indent="0">
              <a:buNone/>
            </a:pPr>
            <a:r>
              <a:rPr lang="en-US" altLang="en-US" sz="1350" b="1" dirty="0">
                <a:latin typeface="Calibri" panose="020F0502020204030204" pitchFamily="34" charset="0"/>
                <a:cs typeface="Calibri" panose="020F0502020204030204" pitchFamily="34" charset="0"/>
              </a:rPr>
              <a:t>Success factors</a:t>
            </a:r>
          </a:p>
          <a:p>
            <a:pPr lvl="1"/>
            <a:r>
              <a:rPr lang="en-US" altLang="en-US" sz="1350" dirty="0">
                <a:latin typeface="Calibri" panose="020F0502020204030204" pitchFamily="34" charset="0"/>
                <a:cs typeface="Calibri" panose="020F0502020204030204" pitchFamily="34" charset="0"/>
              </a:rPr>
              <a:t>Ground truth technical and economic model assumptions</a:t>
            </a:r>
          </a:p>
          <a:p>
            <a:pPr lvl="1"/>
            <a:r>
              <a:rPr lang="en-US" altLang="en-US" sz="1350" dirty="0">
                <a:latin typeface="Calibri" panose="020F0502020204030204" pitchFamily="34" charset="0"/>
                <a:cs typeface="Calibri" panose="020F0502020204030204" pitchFamily="34" charset="0"/>
              </a:rPr>
              <a:t>Balance detail complexity with computational efficiency</a:t>
            </a:r>
          </a:p>
          <a:p>
            <a:pPr lvl="1"/>
            <a:r>
              <a:rPr lang="en-US" altLang="en-US" sz="1350" dirty="0">
                <a:latin typeface="Calibri" panose="020F0502020204030204" pitchFamily="34" charset="0"/>
                <a:cs typeface="Calibri" panose="020F0502020204030204" pitchFamily="34" charset="0"/>
              </a:rPr>
              <a:t>Stakeholder buy-in on vetting and calibration</a:t>
            </a:r>
          </a:p>
          <a:p>
            <a:pPr lvl="1"/>
            <a:r>
              <a:rPr lang="en-US" altLang="en-US" sz="1350" dirty="0">
                <a:latin typeface="Calibri" panose="020F0502020204030204" pitchFamily="34" charset="0"/>
                <a:cs typeface="Calibri" panose="020F0502020204030204" pitchFamily="34" charset="0"/>
              </a:rPr>
              <a:t>Accurately represent the complex decision process around investment in WTE</a:t>
            </a:r>
          </a:p>
          <a:p>
            <a:pPr lvl="1"/>
            <a:r>
              <a:rPr lang="en-US" altLang="en-US" sz="1350" dirty="0">
                <a:latin typeface="Calibri" panose="020F0502020204030204" pitchFamily="34" charset="0"/>
                <a:cs typeface="Calibri" panose="020F0502020204030204" pitchFamily="34" charset="0"/>
              </a:rPr>
              <a:t>Understand the nuanced market for energy products from WTE systems</a:t>
            </a:r>
          </a:p>
          <a:p>
            <a:pPr marL="0" indent="0">
              <a:buNone/>
            </a:pPr>
            <a:r>
              <a:rPr lang="en-US" altLang="en-US" sz="1350" b="1" dirty="0">
                <a:latin typeface="Calibri" panose="020F0502020204030204" pitchFamily="34" charset="0"/>
                <a:cs typeface="Calibri" panose="020F0502020204030204" pitchFamily="34" charset="0"/>
              </a:rPr>
              <a:t>Challenges</a:t>
            </a:r>
          </a:p>
          <a:p>
            <a:pPr lvl="1"/>
            <a:r>
              <a:rPr lang="en-US" altLang="en-US" sz="1350" dirty="0">
                <a:latin typeface="Calibri" panose="020F0502020204030204" pitchFamily="34" charset="0"/>
                <a:cs typeface="Calibri" panose="020F0502020204030204" pitchFamily="34" charset="0"/>
              </a:rPr>
              <a:t>Consistent and verified data</a:t>
            </a:r>
          </a:p>
          <a:p>
            <a:pPr lvl="1"/>
            <a:r>
              <a:rPr lang="en-US" altLang="en-US" sz="1350" dirty="0">
                <a:latin typeface="Calibri" panose="020F0502020204030204" pitchFamily="34" charset="0"/>
                <a:cs typeface="Calibri" panose="020F0502020204030204" pitchFamily="34" charset="0"/>
              </a:rPr>
              <a:t>Anticipating analyses that are relevant to the industry.</a:t>
            </a:r>
            <a:endParaRPr lang="en-US" dirty="0"/>
          </a:p>
          <a:p>
            <a:endParaRPr lang="en-US" altLang="en-US" sz="135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09959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FA10E9-BB98-4961-A367-48C1A51C06CB}"/>
              </a:ext>
            </a:extLst>
          </p:cNvPr>
          <p:cNvSpPr>
            <a:spLocks noGrp="1"/>
          </p:cNvSpPr>
          <p:nvPr>
            <p:ph type="body" sz="quarter" idx="10"/>
          </p:nvPr>
        </p:nvSpPr>
        <p:spPr/>
        <p:txBody>
          <a:bodyPr/>
          <a:lstStyle/>
          <a:p>
            <a:r>
              <a:rPr lang="en-US" altLang="en-US" dirty="0"/>
              <a:t>3 – Technical Accomplishments and Results</a:t>
            </a:r>
            <a:endParaRPr lang="en-US" dirty="0"/>
          </a:p>
        </p:txBody>
      </p:sp>
      <p:sp>
        <p:nvSpPr>
          <p:cNvPr id="3" name="Text Placeholder 2">
            <a:extLst>
              <a:ext uri="{FF2B5EF4-FFF2-40B4-BE49-F238E27FC236}">
                <a16:creationId xmlns:a16="http://schemas.microsoft.com/office/drawing/2014/main" id="{1086A982-2019-4E87-B965-8598F1363A0C}"/>
              </a:ext>
            </a:extLst>
          </p:cNvPr>
          <p:cNvSpPr>
            <a:spLocks noGrp="1"/>
          </p:cNvSpPr>
          <p:nvPr>
            <p:ph type="body" sz="quarter" idx="11"/>
          </p:nvPr>
        </p:nvSpPr>
        <p:spPr/>
        <p:txBody>
          <a:bodyPr/>
          <a:lstStyle/>
          <a:p>
            <a:r>
              <a:rPr lang="en-US" dirty="0"/>
              <a:t>Large Sensitivity Study of </a:t>
            </a:r>
            <a:r>
              <a:rPr lang="en-US" dirty="0" err="1"/>
              <a:t>WESyS</a:t>
            </a:r>
            <a:endParaRPr lang="en-US" dirty="0"/>
          </a:p>
          <a:p>
            <a:r>
              <a:rPr lang="en-US" dirty="0"/>
              <a:t>Q3 &amp; Q4 FY 2018</a:t>
            </a:r>
          </a:p>
        </p:txBody>
      </p:sp>
    </p:spTree>
    <p:extLst>
      <p:ext uri="{BB962C8B-B14F-4D97-AF65-F5344CB8AC3E}">
        <p14:creationId xmlns:p14="http://schemas.microsoft.com/office/powerpoint/2010/main" val="2896842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6F3A-C658-4C27-A21D-5FE20EA1310A}"/>
              </a:ext>
            </a:extLst>
          </p:cNvPr>
          <p:cNvSpPr>
            <a:spLocks noGrp="1"/>
          </p:cNvSpPr>
          <p:nvPr>
            <p:ph type="title"/>
          </p:nvPr>
        </p:nvSpPr>
        <p:spPr/>
        <p:txBody>
          <a:bodyPr/>
          <a:lstStyle/>
          <a:p>
            <a:r>
              <a:rPr lang="en-US" dirty="0"/>
              <a:t>Accomplishments: Milestones </a:t>
            </a:r>
          </a:p>
        </p:txBody>
      </p:sp>
      <p:sp>
        <p:nvSpPr>
          <p:cNvPr id="3" name="Text Placeholder 2">
            <a:extLst>
              <a:ext uri="{FF2B5EF4-FFF2-40B4-BE49-F238E27FC236}">
                <a16:creationId xmlns:a16="http://schemas.microsoft.com/office/drawing/2014/main" id="{F4F67893-30DE-416C-A357-51BCCAE7FFBA}"/>
              </a:ext>
            </a:extLst>
          </p:cNvPr>
          <p:cNvSpPr>
            <a:spLocks noGrp="1"/>
          </p:cNvSpPr>
          <p:nvPr>
            <p:ph type="body" sz="quarter" idx="4294967295"/>
          </p:nvPr>
        </p:nvSpPr>
        <p:spPr>
          <a:xfrm>
            <a:off x="480218" y="1083564"/>
            <a:ext cx="5897563" cy="2717800"/>
          </a:xfrm>
        </p:spPr>
        <p:txBody>
          <a:bodyPr>
            <a:noAutofit/>
          </a:bodyPr>
          <a:lstStyle/>
          <a:p>
            <a:r>
              <a:rPr lang="en-US" sz="1400" dirty="0"/>
              <a:t>All planned milestones have been met and delivered on schedule</a:t>
            </a:r>
          </a:p>
          <a:p>
            <a:r>
              <a:rPr lang="en-US" sz="1400" dirty="0"/>
              <a:t>We built and tested a system dynamics model of the waste-to-energy system in the U.S. </a:t>
            </a:r>
          </a:p>
          <a:p>
            <a:r>
              <a:rPr lang="en-US" sz="1400" dirty="0"/>
              <a:t>We developed a state-of-the-art workflow for executing large studies, cataloging results, and analyzing data.</a:t>
            </a:r>
          </a:p>
          <a:p>
            <a:r>
              <a:rPr lang="en-US" sz="1400" dirty="0"/>
              <a:t>We analyzed the energy fates of biogas and sludge in California and the Rest of the U.S. (ROTUS) were assessed.</a:t>
            </a:r>
          </a:p>
          <a:p>
            <a:r>
              <a:rPr lang="en-US" sz="1400" dirty="0"/>
              <a:t>We have conducted several state of the art interactive analysis and visualization workshops for our BETO clients.</a:t>
            </a:r>
          </a:p>
          <a:p>
            <a:r>
              <a:rPr lang="en-US" sz="1400" dirty="0"/>
              <a:t>We have developed a suite of real-time statistical analysis tools for use with </a:t>
            </a:r>
            <a:r>
              <a:rPr lang="en-US" sz="1400" dirty="0" err="1"/>
              <a:t>WESyS</a:t>
            </a:r>
            <a:r>
              <a:rPr lang="en-US" sz="1400" dirty="0"/>
              <a:t> and other similar models.</a:t>
            </a:r>
          </a:p>
          <a:p>
            <a:r>
              <a:rPr lang="en-US" sz="1400" dirty="0"/>
              <a:t>Completed a large sensitivity study of the model</a:t>
            </a:r>
          </a:p>
          <a:p>
            <a:pPr lvl="1"/>
            <a:r>
              <a:rPr lang="en-US" sz="1400" dirty="0"/>
              <a:t>The next several slides will present results from our recent sensitivity study.</a:t>
            </a:r>
          </a:p>
        </p:txBody>
      </p:sp>
    </p:spTree>
    <p:extLst>
      <p:ext uri="{BB962C8B-B14F-4D97-AF65-F5344CB8AC3E}">
        <p14:creationId xmlns:p14="http://schemas.microsoft.com/office/powerpoint/2010/main" val="325481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5F4E7-C4FD-4321-9CC9-7F54F9030410}"/>
              </a:ext>
            </a:extLst>
          </p:cNvPr>
          <p:cNvSpPr>
            <a:spLocks noGrp="1"/>
          </p:cNvSpPr>
          <p:nvPr>
            <p:ph type="title"/>
          </p:nvPr>
        </p:nvSpPr>
        <p:spPr/>
        <p:txBody>
          <a:bodyPr/>
          <a:lstStyle/>
          <a:p>
            <a:r>
              <a:rPr lang="en-US" dirty="0"/>
              <a:t>Results: Sensitivity Study of </a:t>
            </a:r>
            <a:r>
              <a:rPr lang="en-US" dirty="0" err="1"/>
              <a:t>WESyS</a:t>
            </a:r>
            <a:endParaRPr lang="en-US" dirty="0"/>
          </a:p>
        </p:txBody>
      </p:sp>
      <p:sp>
        <p:nvSpPr>
          <p:cNvPr id="3" name="Text Placeholder 2">
            <a:extLst>
              <a:ext uri="{FF2B5EF4-FFF2-40B4-BE49-F238E27FC236}">
                <a16:creationId xmlns:a16="http://schemas.microsoft.com/office/drawing/2014/main" id="{4F6819E7-650E-4DAA-B3C2-AE2D74FB7323}"/>
              </a:ext>
            </a:extLst>
          </p:cNvPr>
          <p:cNvSpPr>
            <a:spLocks noGrp="1"/>
          </p:cNvSpPr>
          <p:nvPr>
            <p:ph type="body" sz="quarter" idx="4294967295"/>
          </p:nvPr>
        </p:nvSpPr>
        <p:spPr>
          <a:xfrm>
            <a:off x="309926" y="1117584"/>
            <a:ext cx="6089650" cy="3621087"/>
          </a:xfrm>
        </p:spPr>
        <p:txBody>
          <a:bodyPr>
            <a:normAutofit/>
          </a:bodyPr>
          <a:lstStyle/>
          <a:p>
            <a:r>
              <a:rPr lang="en-US" sz="1600" dirty="0"/>
              <a:t>Our objective is to understand the technical, economic, and local conditions that lead to specific end fates of biogas and biosolids.</a:t>
            </a:r>
          </a:p>
          <a:p>
            <a:r>
              <a:rPr lang="en-US" sz="1600" dirty="0"/>
              <a:t>Plant configurations considered:</a:t>
            </a:r>
          </a:p>
          <a:p>
            <a:pPr lvl="1"/>
            <a:r>
              <a:rPr lang="en-US" sz="1200" dirty="0"/>
              <a:t>No waste-to-energy (WTE)</a:t>
            </a:r>
          </a:p>
          <a:p>
            <a:pPr lvl="1"/>
            <a:r>
              <a:rPr lang="en-US" sz="1200" dirty="0"/>
              <a:t>Flaring</a:t>
            </a:r>
          </a:p>
          <a:p>
            <a:pPr lvl="1"/>
            <a:r>
              <a:rPr lang="en-US" sz="1200" dirty="0"/>
              <a:t>Combined heat and power (CHP)</a:t>
            </a:r>
          </a:p>
          <a:p>
            <a:pPr lvl="1"/>
            <a:r>
              <a:rPr lang="en-US" sz="1200" dirty="0"/>
              <a:t>Electricity (Elec)</a:t>
            </a:r>
          </a:p>
          <a:p>
            <a:pPr lvl="1"/>
            <a:r>
              <a:rPr lang="en-US" sz="1200" dirty="0"/>
              <a:t>Compressed natural gas (CNG)</a:t>
            </a:r>
          </a:p>
          <a:p>
            <a:pPr lvl="1"/>
            <a:r>
              <a:rPr lang="en-US" sz="1200" dirty="0"/>
              <a:t>Renewable natural gas (RNG)</a:t>
            </a:r>
          </a:p>
          <a:p>
            <a:pPr lvl="1"/>
            <a:r>
              <a:rPr lang="en-US" sz="1200" dirty="0"/>
              <a:t>Hydrothermal liquefaction (HTL)</a:t>
            </a:r>
          </a:p>
        </p:txBody>
      </p:sp>
      <p:sp>
        <p:nvSpPr>
          <p:cNvPr id="24" name="Rounded Rectangle 3">
            <a:extLst>
              <a:ext uri="{FF2B5EF4-FFF2-40B4-BE49-F238E27FC236}">
                <a16:creationId xmlns:a16="http://schemas.microsoft.com/office/drawing/2014/main" id="{0164F255-6F83-47B7-B4CC-FD1EEE09E2EE}"/>
              </a:ext>
            </a:extLst>
          </p:cNvPr>
          <p:cNvSpPr/>
          <p:nvPr/>
        </p:nvSpPr>
        <p:spPr>
          <a:xfrm>
            <a:off x="3173005" y="2473405"/>
            <a:ext cx="583028" cy="38576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rgbClr val="FFFFFF"/>
                </a:solidFill>
              </a:rPr>
              <a:t>CAFO</a:t>
            </a:r>
          </a:p>
        </p:txBody>
      </p:sp>
      <p:sp>
        <p:nvSpPr>
          <p:cNvPr id="26" name="Rounded Rectangle 4">
            <a:extLst>
              <a:ext uri="{FF2B5EF4-FFF2-40B4-BE49-F238E27FC236}">
                <a16:creationId xmlns:a16="http://schemas.microsoft.com/office/drawing/2014/main" id="{554123AF-2E9C-4773-B4AE-FC603979EE4B}"/>
              </a:ext>
            </a:extLst>
          </p:cNvPr>
          <p:cNvSpPr/>
          <p:nvPr/>
        </p:nvSpPr>
        <p:spPr>
          <a:xfrm>
            <a:off x="3173005" y="3225508"/>
            <a:ext cx="583028" cy="38576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rgbClr val="FFFFFF"/>
                </a:solidFill>
              </a:rPr>
              <a:t>POTW</a:t>
            </a:r>
          </a:p>
        </p:txBody>
      </p:sp>
      <p:sp>
        <p:nvSpPr>
          <p:cNvPr id="27" name="Rounded Rectangle 5">
            <a:extLst>
              <a:ext uri="{FF2B5EF4-FFF2-40B4-BE49-F238E27FC236}">
                <a16:creationId xmlns:a16="http://schemas.microsoft.com/office/drawing/2014/main" id="{D6F89B2A-BBF4-4C62-952D-FCF4ACD83627}"/>
              </a:ext>
            </a:extLst>
          </p:cNvPr>
          <p:cNvSpPr/>
          <p:nvPr/>
        </p:nvSpPr>
        <p:spPr>
          <a:xfrm>
            <a:off x="3173005" y="3745835"/>
            <a:ext cx="583028" cy="385763"/>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rgbClr val="FFFFFF"/>
                </a:solidFill>
              </a:rPr>
              <a:t>Landfill</a:t>
            </a:r>
          </a:p>
        </p:txBody>
      </p:sp>
      <p:sp>
        <p:nvSpPr>
          <p:cNvPr id="29" name="Right Arrow 6">
            <a:extLst>
              <a:ext uri="{FF2B5EF4-FFF2-40B4-BE49-F238E27FC236}">
                <a16:creationId xmlns:a16="http://schemas.microsoft.com/office/drawing/2014/main" id="{8158477F-763B-4B6A-BE69-1AF005BDE123}"/>
              </a:ext>
            </a:extLst>
          </p:cNvPr>
          <p:cNvSpPr/>
          <p:nvPr/>
        </p:nvSpPr>
        <p:spPr>
          <a:xfrm>
            <a:off x="3756031" y="3888136"/>
            <a:ext cx="1269868" cy="153245"/>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0" name="Right Arrow 7">
            <a:extLst>
              <a:ext uri="{FF2B5EF4-FFF2-40B4-BE49-F238E27FC236}">
                <a16:creationId xmlns:a16="http://schemas.microsoft.com/office/drawing/2014/main" id="{48802884-0D6B-4F42-A9F4-A341A3BB0532}"/>
              </a:ext>
            </a:extLst>
          </p:cNvPr>
          <p:cNvSpPr/>
          <p:nvPr/>
        </p:nvSpPr>
        <p:spPr>
          <a:xfrm>
            <a:off x="3756031" y="3463714"/>
            <a:ext cx="422476" cy="146249"/>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1" name="Right Arrow 8">
            <a:extLst>
              <a:ext uri="{FF2B5EF4-FFF2-40B4-BE49-F238E27FC236}">
                <a16:creationId xmlns:a16="http://schemas.microsoft.com/office/drawing/2014/main" id="{4AAF7587-7461-4F91-879A-DC86233B4511}"/>
              </a:ext>
            </a:extLst>
          </p:cNvPr>
          <p:cNvSpPr/>
          <p:nvPr/>
        </p:nvSpPr>
        <p:spPr>
          <a:xfrm>
            <a:off x="3756031" y="3242942"/>
            <a:ext cx="422477" cy="146249"/>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2" name="Right Arrow 9">
            <a:extLst>
              <a:ext uri="{FF2B5EF4-FFF2-40B4-BE49-F238E27FC236}">
                <a16:creationId xmlns:a16="http://schemas.microsoft.com/office/drawing/2014/main" id="{2EE23E15-8663-422B-B984-95AE49B975EF}"/>
              </a:ext>
            </a:extLst>
          </p:cNvPr>
          <p:cNvSpPr/>
          <p:nvPr/>
        </p:nvSpPr>
        <p:spPr>
          <a:xfrm>
            <a:off x="3756031" y="2715463"/>
            <a:ext cx="422476" cy="1437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3" name="Right Arrow 10">
            <a:extLst>
              <a:ext uri="{FF2B5EF4-FFF2-40B4-BE49-F238E27FC236}">
                <a16:creationId xmlns:a16="http://schemas.microsoft.com/office/drawing/2014/main" id="{1D28E2E6-80E7-45DF-8605-D4DB2185B3AD}"/>
              </a:ext>
            </a:extLst>
          </p:cNvPr>
          <p:cNvSpPr/>
          <p:nvPr/>
        </p:nvSpPr>
        <p:spPr>
          <a:xfrm>
            <a:off x="3756031" y="2476916"/>
            <a:ext cx="422476" cy="1462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4" name="Rectangle 33">
            <a:extLst>
              <a:ext uri="{FF2B5EF4-FFF2-40B4-BE49-F238E27FC236}">
                <a16:creationId xmlns:a16="http://schemas.microsoft.com/office/drawing/2014/main" id="{314F4D2B-15D3-4EBC-A27A-4EFECD26BEFE}"/>
              </a:ext>
            </a:extLst>
          </p:cNvPr>
          <p:cNvSpPr/>
          <p:nvPr/>
        </p:nvSpPr>
        <p:spPr>
          <a:xfrm>
            <a:off x="6121279" y="2982828"/>
            <a:ext cx="556594" cy="17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bg1"/>
                </a:solidFill>
              </a:rPr>
              <a:t>Flare</a:t>
            </a:r>
          </a:p>
        </p:txBody>
      </p:sp>
      <p:sp>
        <p:nvSpPr>
          <p:cNvPr id="35" name="Rectangle 34">
            <a:extLst>
              <a:ext uri="{FF2B5EF4-FFF2-40B4-BE49-F238E27FC236}">
                <a16:creationId xmlns:a16="http://schemas.microsoft.com/office/drawing/2014/main" id="{2A0E95A2-843E-4B1B-AFC6-0FD7604136E1}"/>
              </a:ext>
            </a:extLst>
          </p:cNvPr>
          <p:cNvSpPr/>
          <p:nvPr/>
        </p:nvSpPr>
        <p:spPr>
          <a:xfrm>
            <a:off x="4178507" y="2715463"/>
            <a:ext cx="616650" cy="67372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tx1">
                    <a:lumMod val="50000"/>
                  </a:schemeClr>
                </a:solidFill>
              </a:rPr>
              <a:t>Anaerobic </a:t>
            </a:r>
          </a:p>
          <a:p>
            <a:pPr algn="ctr"/>
            <a:r>
              <a:rPr lang="en-US" sz="760" dirty="0">
                <a:solidFill>
                  <a:schemeClr val="tx1">
                    <a:lumMod val="50000"/>
                  </a:schemeClr>
                </a:solidFill>
              </a:rPr>
              <a:t>Digestion</a:t>
            </a:r>
          </a:p>
        </p:txBody>
      </p:sp>
      <p:sp>
        <p:nvSpPr>
          <p:cNvPr id="36" name="Cloud 35">
            <a:extLst>
              <a:ext uri="{FF2B5EF4-FFF2-40B4-BE49-F238E27FC236}">
                <a16:creationId xmlns:a16="http://schemas.microsoft.com/office/drawing/2014/main" id="{3626915F-2355-4D2A-B430-08D4153641B8}"/>
              </a:ext>
            </a:extLst>
          </p:cNvPr>
          <p:cNvSpPr/>
          <p:nvPr/>
        </p:nvSpPr>
        <p:spPr>
          <a:xfrm>
            <a:off x="4976443" y="2859169"/>
            <a:ext cx="880458" cy="1297365"/>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err="1">
                <a:solidFill>
                  <a:srgbClr val="003C60"/>
                </a:solidFill>
              </a:rPr>
              <a:t>BioGas</a:t>
            </a:r>
            <a:endParaRPr lang="en-US" sz="760" dirty="0">
              <a:solidFill>
                <a:srgbClr val="003C60"/>
              </a:solidFill>
            </a:endParaRPr>
          </a:p>
        </p:txBody>
      </p:sp>
      <p:sp>
        <p:nvSpPr>
          <p:cNvPr id="37" name="Right Arrow 15">
            <a:extLst>
              <a:ext uri="{FF2B5EF4-FFF2-40B4-BE49-F238E27FC236}">
                <a16:creationId xmlns:a16="http://schemas.microsoft.com/office/drawing/2014/main" id="{F17F9882-9007-417A-A6C5-8EE92A6C7FB9}"/>
              </a:ext>
            </a:extLst>
          </p:cNvPr>
          <p:cNvSpPr/>
          <p:nvPr/>
        </p:nvSpPr>
        <p:spPr>
          <a:xfrm>
            <a:off x="4796676" y="2993558"/>
            <a:ext cx="214033" cy="143648"/>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8" name="Rectangle 37">
            <a:extLst>
              <a:ext uri="{FF2B5EF4-FFF2-40B4-BE49-F238E27FC236}">
                <a16:creationId xmlns:a16="http://schemas.microsoft.com/office/drawing/2014/main" id="{203DCBA2-AA8B-4566-96B7-51A165EDA075}"/>
              </a:ext>
            </a:extLst>
          </p:cNvPr>
          <p:cNvSpPr/>
          <p:nvPr/>
        </p:nvSpPr>
        <p:spPr>
          <a:xfrm>
            <a:off x="6122179" y="3206129"/>
            <a:ext cx="556594" cy="17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bg1"/>
                </a:solidFill>
              </a:rPr>
              <a:t>CHP</a:t>
            </a:r>
          </a:p>
        </p:txBody>
      </p:sp>
      <p:sp>
        <p:nvSpPr>
          <p:cNvPr id="40" name="Rectangle 39">
            <a:extLst>
              <a:ext uri="{FF2B5EF4-FFF2-40B4-BE49-F238E27FC236}">
                <a16:creationId xmlns:a16="http://schemas.microsoft.com/office/drawing/2014/main" id="{FD887C1D-8EDF-43A4-9D25-3C9983B5A3B0}"/>
              </a:ext>
            </a:extLst>
          </p:cNvPr>
          <p:cNvSpPr/>
          <p:nvPr/>
        </p:nvSpPr>
        <p:spPr>
          <a:xfrm>
            <a:off x="6122179" y="3423164"/>
            <a:ext cx="556594" cy="17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Electricity</a:t>
            </a:r>
          </a:p>
        </p:txBody>
      </p:sp>
      <p:sp>
        <p:nvSpPr>
          <p:cNvPr id="41" name="Rectangle 40">
            <a:extLst>
              <a:ext uri="{FF2B5EF4-FFF2-40B4-BE49-F238E27FC236}">
                <a16:creationId xmlns:a16="http://schemas.microsoft.com/office/drawing/2014/main" id="{05189873-7210-4741-866F-C47A06BAC542}"/>
              </a:ext>
            </a:extLst>
          </p:cNvPr>
          <p:cNvSpPr/>
          <p:nvPr/>
        </p:nvSpPr>
        <p:spPr>
          <a:xfrm>
            <a:off x="6122179" y="3638189"/>
            <a:ext cx="556594" cy="17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bg1"/>
                </a:solidFill>
              </a:rPr>
              <a:t>CNG</a:t>
            </a:r>
          </a:p>
        </p:txBody>
      </p:sp>
      <p:sp>
        <p:nvSpPr>
          <p:cNvPr id="42" name="Rectangle 41">
            <a:extLst>
              <a:ext uri="{FF2B5EF4-FFF2-40B4-BE49-F238E27FC236}">
                <a16:creationId xmlns:a16="http://schemas.microsoft.com/office/drawing/2014/main" id="{BE33874A-5BC6-4514-9390-6BB078D8CB36}"/>
              </a:ext>
            </a:extLst>
          </p:cNvPr>
          <p:cNvSpPr/>
          <p:nvPr/>
        </p:nvSpPr>
        <p:spPr>
          <a:xfrm>
            <a:off x="4178508" y="2408057"/>
            <a:ext cx="590348" cy="2151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rgbClr val="FFFFFF"/>
                </a:solidFill>
              </a:rPr>
              <a:t>Fuel via HTL</a:t>
            </a:r>
          </a:p>
        </p:txBody>
      </p:sp>
      <p:sp>
        <p:nvSpPr>
          <p:cNvPr id="44" name="Rectangle 43">
            <a:extLst>
              <a:ext uri="{FF2B5EF4-FFF2-40B4-BE49-F238E27FC236}">
                <a16:creationId xmlns:a16="http://schemas.microsoft.com/office/drawing/2014/main" id="{307B9260-3654-4AEC-B4B1-8D1A5779C8CD}"/>
              </a:ext>
            </a:extLst>
          </p:cNvPr>
          <p:cNvSpPr/>
          <p:nvPr/>
        </p:nvSpPr>
        <p:spPr>
          <a:xfrm>
            <a:off x="4178508" y="3481538"/>
            <a:ext cx="590348" cy="2029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bg1"/>
                </a:solidFill>
              </a:rPr>
              <a:t>Fuel via HTL</a:t>
            </a:r>
          </a:p>
        </p:txBody>
      </p:sp>
      <p:sp>
        <p:nvSpPr>
          <p:cNvPr id="45" name="Right Arrow 22">
            <a:extLst>
              <a:ext uri="{FF2B5EF4-FFF2-40B4-BE49-F238E27FC236}">
                <a16:creationId xmlns:a16="http://schemas.microsoft.com/office/drawing/2014/main" id="{99B2CBE0-7A7B-4266-8DDC-4101878E8076}"/>
              </a:ext>
            </a:extLst>
          </p:cNvPr>
          <p:cNvSpPr/>
          <p:nvPr/>
        </p:nvSpPr>
        <p:spPr>
          <a:xfrm>
            <a:off x="5887487" y="3013913"/>
            <a:ext cx="213889" cy="144445"/>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46" name="Right Arrow 23">
            <a:extLst>
              <a:ext uri="{FF2B5EF4-FFF2-40B4-BE49-F238E27FC236}">
                <a16:creationId xmlns:a16="http://schemas.microsoft.com/office/drawing/2014/main" id="{65648B09-DFCF-45CA-A881-A18273E56095}"/>
              </a:ext>
            </a:extLst>
          </p:cNvPr>
          <p:cNvSpPr/>
          <p:nvPr/>
        </p:nvSpPr>
        <p:spPr>
          <a:xfrm>
            <a:off x="5887489" y="3219549"/>
            <a:ext cx="214808" cy="146679"/>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47" name="Right Arrow 24">
            <a:extLst>
              <a:ext uri="{FF2B5EF4-FFF2-40B4-BE49-F238E27FC236}">
                <a16:creationId xmlns:a16="http://schemas.microsoft.com/office/drawing/2014/main" id="{F77F2719-CD17-4F2C-AFA7-098B7EE112B4}"/>
              </a:ext>
            </a:extLst>
          </p:cNvPr>
          <p:cNvSpPr/>
          <p:nvPr/>
        </p:nvSpPr>
        <p:spPr>
          <a:xfrm>
            <a:off x="5887488" y="3442509"/>
            <a:ext cx="214033" cy="143648"/>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48" name="Right Arrow 25">
            <a:extLst>
              <a:ext uri="{FF2B5EF4-FFF2-40B4-BE49-F238E27FC236}">
                <a16:creationId xmlns:a16="http://schemas.microsoft.com/office/drawing/2014/main" id="{3FD6789A-9554-4106-9F1C-AF61B9CFABB1}"/>
              </a:ext>
            </a:extLst>
          </p:cNvPr>
          <p:cNvSpPr/>
          <p:nvPr/>
        </p:nvSpPr>
        <p:spPr>
          <a:xfrm>
            <a:off x="5887489" y="3668130"/>
            <a:ext cx="212561" cy="143648"/>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49" name="Rectangle 48">
            <a:extLst>
              <a:ext uri="{FF2B5EF4-FFF2-40B4-BE49-F238E27FC236}">
                <a16:creationId xmlns:a16="http://schemas.microsoft.com/office/drawing/2014/main" id="{3CF3951D-ABE2-4145-846A-6CB3062CB932}"/>
              </a:ext>
            </a:extLst>
          </p:cNvPr>
          <p:cNvSpPr/>
          <p:nvPr/>
        </p:nvSpPr>
        <p:spPr>
          <a:xfrm>
            <a:off x="6122179" y="3871545"/>
            <a:ext cx="556594" cy="17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bg1"/>
                </a:solidFill>
              </a:rPr>
              <a:t>RNG</a:t>
            </a:r>
          </a:p>
        </p:txBody>
      </p:sp>
      <p:sp>
        <p:nvSpPr>
          <p:cNvPr id="50" name="Right Arrow 27">
            <a:extLst>
              <a:ext uri="{FF2B5EF4-FFF2-40B4-BE49-F238E27FC236}">
                <a16:creationId xmlns:a16="http://schemas.microsoft.com/office/drawing/2014/main" id="{C2E46A74-85B3-44D2-BDFA-26808524F393}"/>
              </a:ext>
            </a:extLst>
          </p:cNvPr>
          <p:cNvSpPr/>
          <p:nvPr/>
        </p:nvSpPr>
        <p:spPr>
          <a:xfrm>
            <a:off x="5887489" y="3884965"/>
            <a:ext cx="214808" cy="146679"/>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Tree>
    <p:extLst>
      <p:ext uri="{BB962C8B-B14F-4D97-AF65-F5344CB8AC3E}">
        <p14:creationId xmlns:p14="http://schemas.microsoft.com/office/powerpoint/2010/main" val="93586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C8CA-4874-AF4F-A53C-AE92185BEAE4}"/>
              </a:ext>
            </a:extLst>
          </p:cNvPr>
          <p:cNvSpPr>
            <a:spLocks noGrp="1"/>
          </p:cNvSpPr>
          <p:nvPr>
            <p:ph type="title"/>
          </p:nvPr>
        </p:nvSpPr>
        <p:spPr/>
        <p:txBody>
          <a:bodyPr/>
          <a:lstStyle/>
          <a:p>
            <a:r>
              <a:rPr lang="en-US" dirty="0"/>
              <a:t>Results: Factors Varied in Study</a:t>
            </a:r>
          </a:p>
        </p:txBody>
      </p:sp>
      <p:sp>
        <p:nvSpPr>
          <p:cNvPr id="3" name="Text Placeholder 2">
            <a:extLst>
              <a:ext uri="{FF2B5EF4-FFF2-40B4-BE49-F238E27FC236}">
                <a16:creationId xmlns:a16="http://schemas.microsoft.com/office/drawing/2014/main" id="{F29C05B3-AA32-324F-A725-1B8E6C60ED06}"/>
              </a:ext>
            </a:extLst>
          </p:cNvPr>
          <p:cNvSpPr>
            <a:spLocks noGrp="1"/>
          </p:cNvSpPr>
          <p:nvPr>
            <p:ph type="body" sz="quarter" idx="4294967295"/>
          </p:nvPr>
        </p:nvSpPr>
        <p:spPr>
          <a:xfrm>
            <a:off x="0" y="1485900"/>
            <a:ext cx="6089650" cy="2849563"/>
          </a:xfrm>
        </p:spPr>
        <p:txBody>
          <a:bodyPr numCol="2">
            <a:normAutofit fontScale="92500" lnSpcReduction="10000"/>
          </a:bodyPr>
          <a:lstStyle/>
          <a:p>
            <a:pPr marL="0" indent="0" fontAlgn="b">
              <a:buNone/>
            </a:pPr>
            <a:r>
              <a:rPr lang="en-US" sz="1425" b="1" dirty="0">
                <a:solidFill>
                  <a:schemeClr val="accent1"/>
                </a:solidFill>
              </a:rPr>
              <a:t>			Learning</a:t>
            </a:r>
            <a:r>
              <a:rPr lang="en-US" sz="1425" dirty="0"/>
              <a:t> </a:t>
            </a:r>
          </a:p>
          <a:p>
            <a:pPr lvl="1" fontAlgn="b"/>
            <a:r>
              <a:rPr lang="en-US" sz="1050" dirty="0"/>
              <a:t>Commercial progress ratio for HTL</a:t>
            </a:r>
          </a:p>
          <a:p>
            <a:pPr lvl="1" fontAlgn="b"/>
            <a:r>
              <a:rPr lang="en-US" sz="1050" dirty="0"/>
              <a:t>Exogenous production of HTL </a:t>
            </a:r>
          </a:p>
          <a:p>
            <a:pPr lvl="1" fontAlgn="b"/>
            <a:r>
              <a:rPr lang="en-US" sz="1050" dirty="0"/>
              <a:t>Initial commercial maturity of HTL</a:t>
            </a:r>
          </a:p>
          <a:p>
            <a:pPr lvl="1" fontAlgn="b"/>
            <a:r>
              <a:rPr lang="en-US" sz="1050" dirty="0"/>
              <a:t>Commercial experience for learning</a:t>
            </a:r>
          </a:p>
          <a:p>
            <a:pPr lvl="1" fontAlgn="b"/>
            <a:endParaRPr lang="en-US" sz="1050" dirty="0"/>
          </a:p>
          <a:p>
            <a:pPr marL="0" indent="0" fontAlgn="b">
              <a:buNone/>
            </a:pPr>
            <a:r>
              <a:rPr lang="en-US" dirty="0"/>
              <a:t>	 		    </a:t>
            </a:r>
            <a:r>
              <a:rPr lang="en-US" sz="1350" b="1" dirty="0">
                <a:solidFill>
                  <a:srgbClr val="C00000"/>
                </a:solidFill>
              </a:rPr>
              <a:t>Policy</a:t>
            </a:r>
          </a:p>
          <a:p>
            <a:pPr lvl="1" fontAlgn="b"/>
            <a:r>
              <a:rPr lang="en-US" sz="1050" dirty="0"/>
              <a:t>Production tax credits</a:t>
            </a:r>
          </a:p>
          <a:p>
            <a:pPr lvl="1" fontAlgn="b"/>
            <a:r>
              <a:rPr lang="en-US" sz="1050" dirty="0"/>
              <a:t>RIN price</a:t>
            </a:r>
          </a:p>
          <a:p>
            <a:pPr lvl="1" fontAlgn="b"/>
            <a:r>
              <a:rPr lang="en-US" sz="1050" dirty="0"/>
              <a:t>Rate based investment for electricity </a:t>
            </a:r>
          </a:p>
          <a:p>
            <a:pPr lvl="1" fontAlgn="b"/>
            <a:r>
              <a:rPr lang="en-US" sz="1050" dirty="0"/>
              <a:t>Grant for PNG interconnect </a:t>
            </a:r>
          </a:p>
          <a:p>
            <a:pPr lvl="1" fontAlgn="b"/>
            <a:r>
              <a:rPr lang="en-US" sz="1050" dirty="0"/>
              <a:t>Diversion of organics via SB1383</a:t>
            </a:r>
          </a:p>
          <a:p>
            <a:pPr fontAlgn="b"/>
            <a:endParaRPr lang="en-US" dirty="0"/>
          </a:p>
          <a:p>
            <a:pPr marL="0" indent="0" fontAlgn="b">
              <a:buNone/>
            </a:pPr>
            <a:endParaRPr lang="en-US" dirty="0"/>
          </a:p>
          <a:p>
            <a:pPr marL="0" indent="0" fontAlgn="b">
              <a:buNone/>
            </a:pPr>
            <a:r>
              <a:rPr lang="en-US" sz="1350" b="1" dirty="0">
                <a:solidFill>
                  <a:srgbClr val="00B050"/>
                </a:solidFill>
              </a:rPr>
              <a:t>		TEA and Exogenous</a:t>
            </a:r>
          </a:p>
          <a:p>
            <a:pPr lvl="1" fontAlgn="b"/>
            <a:r>
              <a:rPr lang="en-US" sz="1050" dirty="0"/>
              <a:t>Expected operating cost</a:t>
            </a:r>
          </a:p>
          <a:p>
            <a:pPr lvl="1" fontAlgn="b"/>
            <a:r>
              <a:rPr lang="en-US" sz="1050" dirty="0"/>
              <a:t>Expected fixed capital investment </a:t>
            </a:r>
          </a:p>
          <a:p>
            <a:pPr lvl="1" fontAlgn="b"/>
            <a:r>
              <a:rPr lang="en-US" sz="1050" dirty="0"/>
              <a:t>Conversion efficiencies</a:t>
            </a:r>
          </a:p>
          <a:p>
            <a:pPr lvl="1" fontAlgn="b"/>
            <a:r>
              <a:rPr lang="en-US" sz="1050" dirty="0"/>
              <a:t>Coproduct sales revenue</a:t>
            </a:r>
          </a:p>
          <a:p>
            <a:pPr lvl="1" fontAlgn="b"/>
            <a:r>
              <a:rPr lang="en-US" sz="1050" dirty="0"/>
              <a:t>Debt interest rate</a:t>
            </a:r>
          </a:p>
          <a:p>
            <a:pPr lvl="1" fontAlgn="b"/>
            <a:r>
              <a:rPr lang="en-US" sz="1050" dirty="0"/>
              <a:t>Depreciation period</a:t>
            </a:r>
          </a:p>
          <a:p>
            <a:pPr lvl="1" fontAlgn="b"/>
            <a:r>
              <a:rPr lang="en-US" sz="1050" dirty="0"/>
              <a:t>Expected equity fraction</a:t>
            </a:r>
          </a:p>
          <a:p>
            <a:pPr lvl="1" fontAlgn="b"/>
            <a:r>
              <a:rPr lang="en-US" sz="1050" dirty="0"/>
              <a:t>Pipeline length</a:t>
            </a:r>
          </a:p>
          <a:p>
            <a:pPr lvl="1" fontAlgn="b"/>
            <a:r>
              <a:rPr lang="en-US" sz="1050" dirty="0"/>
              <a:t>Required rate of return</a:t>
            </a:r>
            <a:endParaRPr lang="en-US" sz="1350" dirty="0"/>
          </a:p>
          <a:p>
            <a:pPr lvl="1" fontAlgn="b"/>
            <a:r>
              <a:rPr lang="en-US" sz="1050" dirty="0"/>
              <a:t>Tipping fee</a:t>
            </a:r>
          </a:p>
          <a:p>
            <a:pPr lvl="1" fontAlgn="b"/>
            <a:r>
              <a:rPr lang="en-US" sz="1050" dirty="0"/>
              <a:t>Dwell time</a:t>
            </a:r>
          </a:p>
          <a:p>
            <a:pPr lvl="1" fontAlgn="b"/>
            <a:r>
              <a:rPr lang="en-US" sz="1050" dirty="0"/>
              <a:t>Fuel prices</a:t>
            </a:r>
          </a:p>
          <a:p>
            <a:endParaRPr lang="en-US" dirty="0"/>
          </a:p>
        </p:txBody>
      </p:sp>
      <p:sp>
        <p:nvSpPr>
          <p:cNvPr id="4" name="Rectangle 3">
            <a:extLst>
              <a:ext uri="{FF2B5EF4-FFF2-40B4-BE49-F238E27FC236}">
                <a16:creationId xmlns:a16="http://schemas.microsoft.com/office/drawing/2014/main" id="{23D31104-158F-7342-852C-600B82E05F42}"/>
              </a:ext>
            </a:extLst>
          </p:cNvPr>
          <p:cNvSpPr/>
          <p:nvPr/>
        </p:nvSpPr>
        <p:spPr>
          <a:xfrm>
            <a:off x="382021" y="1734056"/>
            <a:ext cx="2407172" cy="739238"/>
          </a:xfrm>
          <a:prstGeom prst="rect">
            <a:avLst/>
          </a:prstGeom>
          <a:solidFill>
            <a:srgbClr val="009193">
              <a:alpha val="36078"/>
            </a:srgbClr>
          </a:solidFill>
        </p:spPr>
        <p:style>
          <a:lnRef idx="2">
            <a:schemeClr val="accent2"/>
          </a:lnRef>
          <a:fillRef idx="1">
            <a:schemeClr val="lt1"/>
          </a:fillRef>
          <a:effectRef idx="0">
            <a:schemeClr val="accent2"/>
          </a:effectRef>
          <a:fontRef idx="minor">
            <a:schemeClr val="dk1"/>
          </a:fontRef>
        </p:style>
        <p:txBody>
          <a:bodyPr rtlCol="0" anchor="ctr"/>
          <a:lstStyle/>
          <a:p>
            <a:pPr algn="ctr" defTabSz="342900">
              <a:defRPr/>
            </a:pPr>
            <a:endParaRPr lang="en-US" sz="1350">
              <a:solidFill>
                <a:srgbClr val="333333"/>
              </a:solidFill>
              <a:latin typeface="Calibri"/>
            </a:endParaRPr>
          </a:p>
        </p:txBody>
      </p:sp>
      <p:sp>
        <p:nvSpPr>
          <p:cNvPr id="6" name="Rectangle 5">
            <a:extLst>
              <a:ext uri="{FF2B5EF4-FFF2-40B4-BE49-F238E27FC236}">
                <a16:creationId xmlns:a16="http://schemas.microsoft.com/office/drawing/2014/main" id="{0B85CB1A-70C1-8E46-9152-9B543F12A2CB}"/>
              </a:ext>
            </a:extLst>
          </p:cNvPr>
          <p:cNvSpPr/>
          <p:nvPr/>
        </p:nvSpPr>
        <p:spPr>
          <a:xfrm>
            <a:off x="3350395" y="1722886"/>
            <a:ext cx="2357234" cy="2146466"/>
          </a:xfrm>
          <a:prstGeom prst="rect">
            <a:avLst/>
          </a:prstGeom>
          <a:solidFill>
            <a:schemeClr val="bg2">
              <a:lumMod val="75000"/>
              <a:alpha val="36078"/>
            </a:schemeClr>
          </a:solidFill>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defRPr/>
            </a:pPr>
            <a:endParaRPr lang="en-US" sz="1350">
              <a:solidFill>
                <a:srgbClr val="333333"/>
              </a:solidFill>
              <a:latin typeface="Calibri"/>
            </a:endParaRPr>
          </a:p>
        </p:txBody>
      </p:sp>
      <p:sp>
        <p:nvSpPr>
          <p:cNvPr id="7" name="Rectangle 6">
            <a:extLst>
              <a:ext uri="{FF2B5EF4-FFF2-40B4-BE49-F238E27FC236}">
                <a16:creationId xmlns:a16="http://schemas.microsoft.com/office/drawing/2014/main" id="{7C6BD627-A5A5-FF4D-8259-DD3084D45747}"/>
              </a:ext>
            </a:extLst>
          </p:cNvPr>
          <p:cNvSpPr/>
          <p:nvPr/>
        </p:nvSpPr>
        <p:spPr>
          <a:xfrm>
            <a:off x="382021" y="2862920"/>
            <a:ext cx="2407172" cy="911481"/>
          </a:xfrm>
          <a:prstGeom prst="rect">
            <a:avLst/>
          </a:prstGeom>
          <a:solidFill>
            <a:schemeClr val="accent5">
              <a:lumMod val="40000"/>
              <a:lumOff val="60000"/>
              <a:alpha val="36078"/>
            </a:schemeClr>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defRPr/>
            </a:pPr>
            <a:endParaRPr lang="en-US" sz="1350" dirty="0">
              <a:solidFill>
                <a:srgbClr val="C00000"/>
              </a:solidFill>
              <a:latin typeface="Calibri"/>
            </a:endParaRPr>
          </a:p>
        </p:txBody>
      </p:sp>
    </p:spTree>
    <p:extLst>
      <p:ext uri="{BB962C8B-B14F-4D97-AF65-F5344CB8AC3E}">
        <p14:creationId xmlns:p14="http://schemas.microsoft.com/office/powerpoint/2010/main" val="196131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DEAC-C81D-42D6-BEE3-1AFE21753B41}"/>
              </a:ext>
            </a:extLst>
          </p:cNvPr>
          <p:cNvSpPr>
            <a:spLocks noGrp="1"/>
          </p:cNvSpPr>
          <p:nvPr>
            <p:ph type="title"/>
          </p:nvPr>
        </p:nvSpPr>
        <p:spPr/>
        <p:txBody>
          <a:bodyPr/>
          <a:lstStyle/>
          <a:p>
            <a:r>
              <a:rPr lang="en-US" dirty="0"/>
              <a:t>Results: Study Design and Analysis</a:t>
            </a:r>
          </a:p>
        </p:txBody>
      </p:sp>
      <p:sp>
        <p:nvSpPr>
          <p:cNvPr id="4" name="Content Placeholder 2">
            <a:extLst>
              <a:ext uri="{FF2B5EF4-FFF2-40B4-BE49-F238E27FC236}">
                <a16:creationId xmlns:a16="http://schemas.microsoft.com/office/drawing/2014/main" id="{367ECD6C-B3F0-4FA7-9EA6-999990419711}"/>
              </a:ext>
            </a:extLst>
          </p:cNvPr>
          <p:cNvSpPr>
            <a:spLocks noGrp="1"/>
          </p:cNvSpPr>
          <p:nvPr>
            <p:ph type="body" sz="quarter" idx="4294967295"/>
          </p:nvPr>
        </p:nvSpPr>
        <p:spPr>
          <a:xfrm>
            <a:off x="445475" y="959050"/>
            <a:ext cx="3475038" cy="3768398"/>
          </a:xfrm>
        </p:spPr>
        <p:txBody>
          <a:bodyPr>
            <a:normAutofit/>
          </a:bodyPr>
          <a:lstStyle/>
          <a:p>
            <a:pPr marL="342900" indent="-342900">
              <a:buFont typeface="+mj-lt"/>
              <a:buAutoNum type="arabicPeriod"/>
            </a:pPr>
            <a:endParaRPr lang="en-US" sz="1600" dirty="0"/>
          </a:p>
          <a:p>
            <a:pPr marL="342900" indent="-342900">
              <a:buFont typeface="+mj-lt"/>
              <a:buAutoNum type="arabicPeriod"/>
            </a:pPr>
            <a:r>
              <a:rPr lang="en-US" sz="1600" dirty="0"/>
              <a:t>We used </a:t>
            </a:r>
            <a:r>
              <a:rPr lang="en-US" sz="1600" dirty="0" err="1"/>
              <a:t>Sobol’s</a:t>
            </a:r>
            <a:r>
              <a:rPr lang="en-US" sz="1600" dirty="0"/>
              <a:t> quasi-random sequences to design two studies (CA and ROTUS) with ~65 factors and 7,500 replications each (~1 million runs per study). </a:t>
            </a:r>
          </a:p>
          <a:p>
            <a:pPr marL="342900" indent="-342900">
              <a:buFont typeface="+mj-lt"/>
              <a:buAutoNum type="arabicPeriod"/>
            </a:pPr>
            <a:r>
              <a:rPr lang="en-US" sz="1600" dirty="0"/>
              <a:t>Global Sensitivity Analysis: We determined the total, first, and second-order sensitivity indices using variance-based decomposition. </a:t>
            </a:r>
          </a:p>
          <a:p>
            <a:pPr marL="342900" indent="-342900">
              <a:buFont typeface="+mj-lt"/>
              <a:buAutoNum type="arabicPeriod"/>
            </a:pPr>
            <a:r>
              <a:rPr lang="en-US" sz="1600" dirty="0"/>
              <a:t>Local sensitivity analysis: We performed Mood’s Median test on specific regions of interest.</a:t>
            </a:r>
            <a:endParaRPr lang="en-US" sz="1600" i="1" dirty="0"/>
          </a:p>
        </p:txBody>
      </p:sp>
      <p:pic>
        <p:nvPicPr>
          <p:cNvPr id="5" name="Picture 4">
            <a:extLst>
              <a:ext uri="{FF2B5EF4-FFF2-40B4-BE49-F238E27FC236}">
                <a16:creationId xmlns:a16="http://schemas.microsoft.com/office/drawing/2014/main" id="{C56B7169-F96B-41ED-9F5D-32CC2A436482}"/>
              </a:ext>
            </a:extLst>
          </p:cNvPr>
          <p:cNvPicPr>
            <a:picLocks noChangeAspect="1"/>
          </p:cNvPicPr>
          <p:nvPr/>
        </p:nvPicPr>
        <p:blipFill>
          <a:blip r:embed="rId2"/>
          <a:stretch>
            <a:fillRect/>
          </a:stretch>
        </p:blipFill>
        <p:spPr>
          <a:xfrm>
            <a:off x="3920513" y="1632207"/>
            <a:ext cx="2742974" cy="1371487"/>
          </a:xfrm>
          <a:prstGeom prst="rect">
            <a:avLst/>
          </a:prstGeom>
        </p:spPr>
      </p:pic>
      <p:sp>
        <p:nvSpPr>
          <p:cNvPr id="6" name="TextBox 5">
            <a:extLst>
              <a:ext uri="{FF2B5EF4-FFF2-40B4-BE49-F238E27FC236}">
                <a16:creationId xmlns:a16="http://schemas.microsoft.com/office/drawing/2014/main" id="{AD2E478F-8807-4201-9D07-59499AE90B33}"/>
              </a:ext>
            </a:extLst>
          </p:cNvPr>
          <p:cNvSpPr txBox="1"/>
          <p:nvPr/>
        </p:nvSpPr>
        <p:spPr>
          <a:xfrm>
            <a:off x="4060800" y="3089138"/>
            <a:ext cx="2483517" cy="646331"/>
          </a:xfrm>
          <a:prstGeom prst="rect">
            <a:avLst/>
          </a:prstGeom>
          <a:noFill/>
        </p:spPr>
        <p:txBody>
          <a:bodyPr wrap="square" rtlCol="0">
            <a:spAutoFit/>
          </a:bodyPr>
          <a:lstStyle/>
          <a:p>
            <a:pPr defTabSz="342900">
              <a:defRPr/>
            </a:pPr>
            <a:r>
              <a:rPr lang="en-US" sz="1200" dirty="0">
                <a:solidFill>
                  <a:srgbClr val="333333"/>
                </a:solidFill>
                <a:latin typeface="Calibri"/>
              </a:rPr>
              <a:t>Comparison of a Gaussian sampling </a:t>
            </a:r>
          </a:p>
          <a:p>
            <a:pPr defTabSz="342900">
              <a:defRPr/>
            </a:pPr>
            <a:r>
              <a:rPr lang="en-US" sz="1200" dirty="0">
                <a:solidFill>
                  <a:srgbClr val="333333"/>
                </a:solidFill>
                <a:latin typeface="Calibri"/>
              </a:rPr>
              <a:t>distribution to </a:t>
            </a:r>
            <a:r>
              <a:rPr lang="en-US" sz="1200" dirty="0" err="1">
                <a:solidFill>
                  <a:srgbClr val="333333"/>
                </a:solidFill>
                <a:latin typeface="Calibri"/>
              </a:rPr>
              <a:t>Sobol’s</a:t>
            </a:r>
            <a:r>
              <a:rPr lang="en-US" sz="1200" dirty="0">
                <a:solidFill>
                  <a:srgbClr val="333333"/>
                </a:solidFill>
                <a:latin typeface="Calibri"/>
              </a:rPr>
              <a:t> Quasi Random </a:t>
            </a:r>
          </a:p>
          <a:p>
            <a:pPr defTabSz="342900">
              <a:defRPr/>
            </a:pPr>
            <a:r>
              <a:rPr lang="en-US" sz="1200" dirty="0">
                <a:solidFill>
                  <a:srgbClr val="333333"/>
                </a:solidFill>
                <a:latin typeface="Calibri"/>
              </a:rPr>
              <a:t>Sequence.</a:t>
            </a:r>
          </a:p>
        </p:txBody>
      </p:sp>
    </p:spTree>
    <p:extLst>
      <p:ext uri="{BB962C8B-B14F-4D97-AF65-F5344CB8AC3E}">
        <p14:creationId xmlns:p14="http://schemas.microsoft.com/office/powerpoint/2010/main" val="772408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353D-6671-480E-A8BA-D97759BA9F41}"/>
              </a:ext>
            </a:extLst>
          </p:cNvPr>
          <p:cNvSpPr>
            <a:spLocks noGrp="1"/>
          </p:cNvSpPr>
          <p:nvPr>
            <p:ph type="title"/>
          </p:nvPr>
        </p:nvSpPr>
        <p:spPr/>
        <p:txBody>
          <a:bodyPr/>
          <a:lstStyle/>
          <a:p>
            <a:r>
              <a:rPr lang="en-US" dirty="0"/>
              <a:t>Results: Summary of CA Energy Trends</a:t>
            </a:r>
          </a:p>
        </p:txBody>
      </p:sp>
      <p:sp>
        <p:nvSpPr>
          <p:cNvPr id="4" name="TextBox 3">
            <a:extLst>
              <a:ext uri="{FF2B5EF4-FFF2-40B4-BE49-F238E27FC236}">
                <a16:creationId xmlns:a16="http://schemas.microsoft.com/office/drawing/2014/main" id="{D8F626D5-3DAF-B049-AD1E-E14B4CE907E3}"/>
              </a:ext>
            </a:extLst>
          </p:cNvPr>
          <p:cNvSpPr txBox="1"/>
          <p:nvPr/>
        </p:nvSpPr>
        <p:spPr>
          <a:xfrm>
            <a:off x="308973" y="4617719"/>
            <a:ext cx="1885587" cy="461665"/>
          </a:xfrm>
          <a:prstGeom prst="rect">
            <a:avLst/>
          </a:prstGeom>
          <a:noFill/>
        </p:spPr>
        <p:txBody>
          <a:bodyPr wrap="square" rtlCol="0">
            <a:spAutoFit/>
          </a:bodyPr>
          <a:lstStyle/>
          <a:p>
            <a:r>
              <a:rPr lang="en-US" sz="1200" dirty="0">
                <a:solidFill>
                  <a:srgbClr val="4F80A2"/>
                </a:solidFill>
              </a:rPr>
              <a:t>Blue = all sensitivity results</a:t>
            </a:r>
            <a:endParaRPr lang="en-US" sz="1200" dirty="0">
              <a:solidFill>
                <a:srgbClr val="FF0000"/>
              </a:solidFill>
            </a:endParaRPr>
          </a:p>
          <a:p>
            <a:r>
              <a:rPr lang="en-US" sz="1200" dirty="0">
                <a:solidFill>
                  <a:srgbClr val="E2575A"/>
                </a:solidFill>
              </a:rPr>
              <a:t>Red = model default results</a:t>
            </a:r>
          </a:p>
        </p:txBody>
      </p:sp>
      <p:pic>
        <p:nvPicPr>
          <p:cNvPr id="3" name="Picture 2">
            <a:extLst>
              <a:ext uri="{FF2B5EF4-FFF2-40B4-BE49-F238E27FC236}">
                <a16:creationId xmlns:a16="http://schemas.microsoft.com/office/drawing/2014/main" id="{216052BD-DFC9-E945-8587-23608C3140E6}"/>
              </a:ext>
            </a:extLst>
          </p:cNvPr>
          <p:cNvPicPr>
            <a:picLocks noChangeAspect="1"/>
          </p:cNvPicPr>
          <p:nvPr/>
        </p:nvPicPr>
        <p:blipFill rotWithShape="1">
          <a:blip r:embed="rId3"/>
          <a:srcRect l="7333" t="17636" r="23685" b="3438"/>
          <a:stretch/>
        </p:blipFill>
        <p:spPr>
          <a:xfrm>
            <a:off x="308973" y="926614"/>
            <a:ext cx="5735211" cy="3691105"/>
          </a:xfrm>
          <a:prstGeom prst="rect">
            <a:avLst/>
          </a:prstGeom>
        </p:spPr>
      </p:pic>
    </p:spTree>
    <p:extLst>
      <p:ext uri="{BB962C8B-B14F-4D97-AF65-F5344CB8AC3E}">
        <p14:creationId xmlns:p14="http://schemas.microsoft.com/office/powerpoint/2010/main" val="152725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Among Biogas Sources: CA</a:t>
            </a:r>
          </a:p>
        </p:txBody>
      </p:sp>
      <p:graphicFrame>
        <p:nvGraphicFramePr>
          <p:cNvPr id="6" name="Table 5">
            <a:extLst>
              <a:ext uri="{FF2B5EF4-FFF2-40B4-BE49-F238E27FC236}">
                <a16:creationId xmlns:a16="http://schemas.microsoft.com/office/drawing/2014/main" id="{444AE9E1-84C9-4684-ACA5-515921BD4A7D}"/>
              </a:ext>
            </a:extLst>
          </p:cNvPr>
          <p:cNvGraphicFramePr>
            <a:graphicFrameLocks noGrp="1"/>
          </p:cNvGraphicFramePr>
          <p:nvPr>
            <p:extLst>
              <p:ext uri="{D42A27DB-BD31-4B8C-83A1-F6EECF244321}">
                <p14:modId xmlns:p14="http://schemas.microsoft.com/office/powerpoint/2010/main" val="2268963169"/>
              </p:ext>
            </p:extLst>
          </p:nvPr>
        </p:nvGraphicFramePr>
        <p:xfrm>
          <a:off x="342900" y="905256"/>
          <a:ext cx="4151710" cy="3703323"/>
        </p:xfrm>
        <a:graphic>
          <a:graphicData uri="http://schemas.openxmlformats.org/drawingml/2006/table">
            <a:tbl>
              <a:tblPr firstRow="1" bandRow="1">
                <a:tableStyleId>{93296810-A885-4BE3-A3E7-6D5BEEA58F35}</a:tableStyleId>
              </a:tblPr>
              <a:tblGrid>
                <a:gridCol w="1143000">
                  <a:extLst>
                    <a:ext uri="{9D8B030D-6E8A-4147-A177-3AD203B41FA5}">
                      <a16:colId xmlns:a16="http://schemas.microsoft.com/office/drawing/2014/main" val="2668731499"/>
                    </a:ext>
                  </a:extLst>
                </a:gridCol>
                <a:gridCol w="1865710">
                  <a:extLst>
                    <a:ext uri="{9D8B030D-6E8A-4147-A177-3AD203B41FA5}">
                      <a16:colId xmlns:a16="http://schemas.microsoft.com/office/drawing/2014/main" val="1239937221"/>
                    </a:ext>
                  </a:extLst>
                </a:gridCol>
                <a:gridCol w="1143000">
                  <a:extLst>
                    <a:ext uri="{9D8B030D-6E8A-4147-A177-3AD203B41FA5}">
                      <a16:colId xmlns:a16="http://schemas.microsoft.com/office/drawing/2014/main" val="2431067622"/>
                    </a:ext>
                  </a:extLst>
                </a:gridCol>
              </a:tblGrid>
              <a:tr h="412995">
                <a:tc>
                  <a:txBody>
                    <a:bodyPr/>
                    <a:lstStyle/>
                    <a:p>
                      <a:r>
                        <a:rPr lang="en-US" sz="1200" dirty="0"/>
                        <a:t>Biogas Source</a:t>
                      </a:r>
                    </a:p>
                  </a:txBody>
                  <a:tcPr marL="68580" marR="68580" marT="34290" marB="34290"/>
                </a:tc>
                <a:tc>
                  <a:txBody>
                    <a:bodyPr/>
                    <a:lstStyle/>
                    <a:p>
                      <a:r>
                        <a:rPr lang="en-US" sz="1200" dirty="0"/>
                        <a:t>Model Factor</a:t>
                      </a:r>
                    </a:p>
                  </a:txBody>
                  <a:tcPr marL="68580" marR="68580" marT="34290" marB="34290"/>
                </a:tc>
                <a:tc>
                  <a:txBody>
                    <a:bodyPr/>
                    <a:lstStyle/>
                    <a:p>
                      <a:r>
                        <a:rPr lang="en-US" sz="1200" dirty="0" err="1"/>
                        <a:t>S</a:t>
                      </a:r>
                      <a:r>
                        <a:rPr lang="en-US" sz="1200" baseline="-25000" dirty="0" err="1"/>
                        <a:t>ti</a:t>
                      </a:r>
                      <a:endParaRPr lang="en-US" sz="1200" baseline="-25000" dirty="0"/>
                    </a:p>
                  </a:txBody>
                  <a:tcPr marL="68580" marR="68580" marT="34290" marB="34290"/>
                </a:tc>
                <a:extLst>
                  <a:ext uri="{0D108BD9-81ED-4DB2-BD59-A6C34878D82A}">
                    <a16:rowId xmlns:a16="http://schemas.microsoft.com/office/drawing/2014/main" val="87450710"/>
                  </a:ext>
                </a:extLst>
              </a:tr>
              <a:tr h="308846">
                <a:tc>
                  <a:txBody>
                    <a:bodyPr/>
                    <a:lstStyle/>
                    <a:p>
                      <a:r>
                        <a:rPr lang="en-US" sz="1200" b="1" dirty="0"/>
                        <a:t>POTW</a:t>
                      </a:r>
                    </a:p>
                  </a:txBody>
                  <a:tcPr marL="68580" marR="68580" marT="34290" marB="34290"/>
                </a:tc>
                <a:tc>
                  <a:txBody>
                    <a:bodyPr/>
                    <a:lstStyle/>
                    <a:p>
                      <a:r>
                        <a:rPr lang="en-US" sz="1200" dirty="0"/>
                        <a:t>CHP Efficiency</a:t>
                      </a:r>
                    </a:p>
                  </a:txBody>
                  <a:tcPr marL="68580" marR="68580" marT="34290" marB="34290"/>
                </a:tc>
                <a:tc>
                  <a:txBody>
                    <a:bodyPr/>
                    <a:lstStyle/>
                    <a:p>
                      <a:r>
                        <a:rPr lang="en-US" sz="1200" b="0" dirty="0"/>
                        <a:t>0.15 d</a:t>
                      </a:r>
                    </a:p>
                  </a:txBody>
                  <a:tcPr marL="68580" marR="68580" marT="34290" marB="34290"/>
                </a:tc>
                <a:extLst>
                  <a:ext uri="{0D108BD9-81ED-4DB2-BD59-A6C34878D82A}">
                    <a16:rowId xmlns:a16="http://schemas.microsoft.com/office/drawing/2014/main" val="2867261431"/>
                  </a:ext>
                </a:extLst>
              </a:tr>
              <a:tr h="282873">
                <a:tc>
                  <a:txBody>
                    <a:bodyPr/>
                    <a:lstStyle/>
                    <a:p>
                      <a:endParaRPr lang="en-US" sz="1200" b="1" dirty="0"/>
                    </a:p>
                  </a:txBody>
                  <a:tcPr marL="68580" marR="68580" marT="34290" marB="34290"/>
                </a:tc>
                <a:tc>
                  <a:txBody>
                    <a:bodyPr/>
                    <a:lstStyle/>
                    <a:p>
                      <a:r>
                        <a:rPr lang="en-US" sz="1200" b="1" dirty="0"/>
                        <a:t>HTL Technology Demo.</a:t>
                      </a:r>
                    </a:p>
                  </a:txBody>
                  <a:tcPr marL="68580" marR="68580" marT="34290" marB="34290"/>
                </a:tc>
                <a:tc>
                  <a:txBody>
                    <a:bodyPr/>
                    <a:lstStyle/>
                    <a:p>
                      <a:r>
                        <a:rPr lang="en-US" sz="1200" b="1" dirty="0"/>
                        <a:t>0.30 a</a:t>
                      </a:r>
                    </a:p>
                  </a:txBody>
                  <a:tcPr marL="68580" marR="68580" marT="34290" marB="34290"/>
                </a:tc>
                <a:extLst>
                  <a:ext uri="{0D108BD9-81ED-4DB2-BD59-A6C34878D82A}">
                    <a16:rowId xmlns:a16="http://schemas.microsoft.com/office/drawing/2014/main" val="2997642151"/>
                  </a:ext>
                </a:extLst>
              </a:tr>
              <a:tr h="282873">
                <a:tc>
                  <a:txBody>
                    <a:bodyPr/>
                    <a:lstStyle/>
                    <a:p>
                      <a:endParaRPr lang="en-US" sz="1200" b="1" dirty="0"/>
                    </a:p>
                  </a:txBody>
                  <a:tcPr marL="68580" marR="68580" marT="34290" marB="34290"/>
                </a:tc>
                <a:tc>
                  <a:txBody>
                    <a:bodyPr/>
                    <a:lstStyle/>
                    <a:p>
                      <a:r>
                        <a:rPr lang="en-US" sz="1200" dirty="0"/>
                        <a:t>HTL Comm. Maturity</a:t>
                      </a:r>
                    </a:p>
                  </a:txBody>
                  <a:tcPr marL="68580" marR="68580" marT="34290" marB="34290"/>
                </a:tc>
                <a:tc>
                  <a:txBody>
                    <a:bodyPr/>
                    <a:lstStyle/>
                    <a:p>
                      <a:r>
                        <a:rPr lang="en-US" sz="1200" b="0" dirty="0"/>
                        <a:t>0.23 b</a:t>
                      </a:r>
                    </a:p>
                  </a:txBody>
                  <a:tcPr marL="68580" marR="68580" marT="34290" marB="34290"/>
                </a:tc>
                <a:extLst>
                  <a:ext uri="{0D108BD9-81ED-4DB2-BD59-A6C34878D82A}">
                    <a16:rowId xmlns:a16="http://schemas.microsoft.com/office/drawing/2014/main" val="424549103"/>
                  </a:ext>
                </a:extLst>
              </a:tr>
              <a:tr h="282873">
                <a:tc>
                  <a:txBody>
                    <a:bodyPr/>
                    <a:lstStyle/>
                    <a:p>
                      <a:endParaRPr lang="en-US" sz="1200" b="1" dirty="0"/>
                    </a:p>
                  </a:txBody>
                  <a:tcPr marL="68580" marR="68580" marT="34290" marB="34290"/>
                </a:tc>
                <a:tc>
                  <a:txBody>
                    <a:bodyPr/>
                    <a:lstStyle/>
                    <a:p>
                      <a:r>
                        <a:rPr lang="en-US" sz="1200" dirty="0"/>
                        <a:t>HTL Pre-Comm Maturity</a:t>
                      </a:r>
                    </a:p>
                  </a:txBody>
                  <a:tcPr marL="68580" marR="68580" marT="34290" marB="34290"/>
                </a:tc>
                <a:tc>
                  <a:txBody>
                    <a:bodyPr/>
                    <a:lstStyle/>
                    <a:p>
                      <a:r>
                        <a:rPr lang="en-US" sz="1200" b="0" dirty="0"/>
                        <a:t>0.27 ab</a:t>
                      </a:r>
                    </a:p>
                  </a:txBody>
                  <a:tcPr marL="68580" marR="68580" marT="34290" marB="34290"/>
                </a:tc>
                <a:extLst>
                  <a:ext uri="{0D108BD9-81ED-4DB2-BD59-A6C34878D82A}">
                    <a16:rowId xmlns:a16="http://schemas.microsoft.com/office/drawing/2014/main" val="147762803"/>
                  </a:ext>
                </a:extLst>
              </a:tr>
              <a:tr h="282873">
                <a:tc>
                  <a:txBody>
                    <a:bodyPr/>
                    <a:lstStyle/>
                    <a:p>
                      <a:endParaRPr lang="en-US" sz="12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200" dirty="0"/>
                        <a:t>Anaerobic Digester Yield</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200" b="0" dirty="0"/>
                        <a:t>0.23 b</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935756"/>
                  </a:ext>
                </a:extLst>
              </a:tr>
              <a:tr h="282873">
                <a:tc>
                  <a:txBody>
                    <a:bodyPr/>
                    <a:lstStyle/>
                    <a:p>
                      <a:r>
                        <a:rPr lang="en-US" sz="1200" b="1" dirty="0"/>
                        <a:t>CAFO</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200" dirty="0"/>
                        <a:t>Rate of Return</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200" b="0" dirty="0"/>
                        <a:t>0.20 b</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09330118"/>
                  </a:ext>
                </a:extLst>
              </a:tr>
              <a:tr h="282873">
                <a:tc>
                  <a:txBody>
                    <a:bodyPr/>
                    <a:lstStyle/>
                    <a:p>
                      <a:endParaRPr lang="en-US" sz="1200" b="1"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HTL Technology Demo</a:t>
                      </a:r>
                    </a:p>
                  </a:txBody>
                  <a:tcPr marL="68580" marR="68580" marT="34290" marB="34290"/>
                </a:tc>
                <a:tc>
                  <a:txBody>
                    <a:bodyPr/>
                    <a:lstStyle/>
                    <a:p>
                      <a:r>
                        <a:rPr lang="en-US" sz="1200" b="1" dirty="0">
                          <a:solidFill>
                            <a:schemeClr val="tx1"/>
                          </a:solidFill>
                        </a:rPr>
                        <a:t>0.32 a</a:t>
                      </a:r>
                    </a:p>
                  </a:txBody>
                  <a:tcPr marL="68580" marR="68580" marT="34290" marB="34290"/>
                </a:tc>
                <a:extLst>
                  <a:ext uri="{0D108BD9-81ED-4DB2-BD59-A6C34878D82A}">
                    <a16:rowId xmlns:a16="http://schemas.microsoft.com/office/drawing/2014/main" val="1076884663"/>
                  </a:ext>
                </a:extLst>
              </a:tr>
              <a:tr h="282873">
                <a:tc>
                  <a:txBody>
                    <a:bodyPr/>
                    <a:lstStyle/>
                    <a:p>
                      <a:endParaRPr lang="en-US" sz="1200" b="1" dirty="0"/>
                    </a:p>
                  </a:txBody>
                  <a:tcPr marL="68580" marR="68580" marT="34290" marB="34290"/>
                </a:tc>
                <a:tc>
                  <a:txBody>
                    <a:bodyPr/>
                    <a:lstStyle/>
                    <a:p>
                      <a:r>
                        <a:rPr lang="en-US" sz="1200" b="1" dirty="0">
                          <a:solidFill>
                            <a:schemeClr val="tx1"/>
                          </a:solidFill>
                        </a:rPr>
                        <a:t>HTL Comm. Maturity</a:t>
                      </a:r>
                    </a:p>
                  </a:txBody>
                  <a:tcPr marL="68580" marR="68580" marT="34290" marB="34290"/>
                </a:tc>
                <a:tc>
                  <a:txBody>
                    <a:bodyPr/>
                    <a:lstStyle/>
                    <a:p>
                      <a:r>
                        <a:rPr lang="en-US" sz="1200" b="1" dirty="0">
                          <a:solidFill>
                            <a:schemeClr val="tx1"/>
                          </a:solidFill>
                        </a:rPr>
                        <a:t>0.27 a</a:t>
                      </a:r>
                    </a:p>
                  </a:txBody>
                  <a:tcPr marL="68580" marR="68580" marT="34290" marB="34290"/>
                </a:tc>
                <a:extLst>
                  <a:ext uri="{0D108BD9-81ED-4DB2-BD59-A6C34878D82A}">
                    <a16:rowId xmlns:a16="http://schemas.microsoft.com/office/drawing/2014/main" val="3123919600"/>
                  </a:ext>
                </a:extLst>
              </a:tr>
              <a:tr h="282873">
                <a:tc>
                  <a:txBody>
                    <a:bodyPr/>
                    <a:lstStyle/>
                    <a:p>
                      <a:r>
                        <a:rPr lang="en-US" sz="1200" b="1" dirty="0"/>
                        <a:t> </a:t>
                      </a:r>
                    </a:p>
                  </a:txBody>
                  <a:tcPr marL="68580" marR="68580" marT="34290" marB="34290"/>
                </a:tc>
                <a:tc>
                  <a:txBody>
                    <a:bodyPr/>
                    <a:lstStyle/>
                    <a:p>
                      <a:r>
                        <a:rPr lang="en-US" sz="1200" b="1" dirty="0"/>
                        <a:t>HTL Pre-Comm Maturity</a:t>
                      </a:r>
                    </a:p>
                  </a:txBody>
                  <a:tcPr marL="68580" marR="68580" marT="34290" marB="34290"/>
                </a:tc>
                <a:tc>
                  <a:txBody>
                    <a:bodyPr/>
                    <a:lstStyle/>
                    <a:p>
                      <a:r>
                        <a:rPr lang="en-US" sz="1200" b="1" dirty="0"/>
                        <a:t>0.29 a</a:t>
                      </a:r>
                    </a:p>
                  </a:txBody>
                  <a:tcPr marL="68580" marR="68580" marT="34290" marB="34290"/>
                </a:tc>
                <a:extLst>
                  <a:ext uri="{0D108BD9-81ED-4DB2-BD59-A6C34878D82A}">
                    <a16:rowId xmlns:a16="http://schemas.microsoft.com/office/drawing/2014/main" val="2924125946"/>
                  </a:ext>
                </a:extLst>
              </a:tr>
              <a:tr h="305503">
                <a:tc>
                  <a:txBody>
                    <a:bodyPr/>
                    <a:lstStyle/>
                    <a:p>
                      <a:endParaRPr lang="en-US" sz="12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200" dirty="0"/>
                        <a:t>HTL Learning Rate</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1200" b="0" dirty="0"/>
                        <a:t>0.22 b</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1248764"/>
                  </a:ext>
                </a:extLst>
              </a:tr>
              <a:tr h="412995">
                <a:tc>
                  <a:txBody>
                    <a:bodyPr/>
                    <a:lstStyle/>
                    <a:p>
                      <a:r>
                        <a:rPr lang="en-US" sz="1200" b="1" dirty="0"/>
                        <a:t>Landfill</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200" b="1" dirty="0"/>
                        <a:t>CH</a:t>
                      </a:r>
                      <a:r>
                        <a:rPr lang="en-US" sz="1200" b="1" baseline="-25000" dirty="0"/>
                        <a:t>4</a:t>
                      </a:r>
                      <a:r>
                        <a:rPr lang="en-US" sz="1200" b="1" dirty="0"/>
                        <a:t> Recovery </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200" b="1" dirty="0"/>
                        <a:t>0.73 a</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67768275"/>
                  </a:ext>
                </a:extLst>
              </a:tr>
            </a:tbl>
          </a:graphicData>
        </a:graphic>
      </p:graphicFrame>
      <p:sp>
        <p:nvSpPr>
          <p:cNvPr id="7" name="TextBox 6">
            <a:extLst>
              <a:ext uri="{FF2B5EF4-FFF2-40B4-BE49-F238E27FC236}">
                <a16:creationId xmlns:a16="http://schemas.microsoft.com/office/drawing/2014/main" id="{37B906FF-FA6E-4DAF-B2A9-3C9B912224F4}"/>
              </a:ext>
            </a:extLst>
          </p:cNvPr>
          <p:cNvSpPr txBox="1"/>
          <p:nvPr/>
        </p:nvSpPr>
        <p:spPr>
          <a:xfrm>
            <a:off x="4444733" y="1340643"/>
            <a:ext cx="2413268" cy="2462213"/>
          </a:xfrm>
          <a:prstGeom prst="rect">
            <a:avLst/>
          </a:prstGeom>
          <a:noFill/>
        </p:spPr>
        <p:txBody>
          <a:bodyPr wrap="square" rtlCol="0">
            <a:spAutoFit/>
          </a:bodyPr>
          <a:lstStyle/>
          <a:p>
            <a:pPr marL="128588" indent="-128588">
              <a:buFont typeface="Arial" panose="020B0604020202020204" pitchFamily="34" charset="0"/>
              <a:buChar char="•"/>
            </a:pPr>
            <a:r>
              <a:rPr lang="en-US" sz="1100" dirty="0"/>
              <a:t>HTL is attractive for manure and sludge once sufficient demoing has been done.</a:t>
            </a:r>
          </a:p>
          <a:p>
            <a:pPr marL="128588" indent="-128588">
              <a:buFont typeface="Arial" panose="020B0604020202020204" pitchFamily="34" charset="0"/>
              <a:buChar char="•"/>
            </a:pPr>
            <a:r>
              <a:rPr lang="en-US" sz="1100" dirty="0"/>
              <a:t>Maturity is very important for HTL to be attractive in the WTE space b/c the incumbent technologies are proven and mature.</a:t>
            </a:r>
          </a:p>
          <a:p>
            <a:pPr marL="128588" indent="-128588">
              <a:buFont typeface="Arial" panose="020B0604020202020204" pitchFamily="34" charset="0"/>
              <a:buChar char="•"/>
            </a:pPr>
            <a:r>
              <a:rPr lang="en-US" sz="1100" dirty="0"/>
              <a:t>These results are not directional – competitive interactions are present</a:t>
            </a:r>
          </a:p>
          <a:p>
            <a:pPr marL="171450" indent="-171450">
              <a:buFont typeface="Arial" panose="020B0604020202020204" pitchFamily="34" charset="0"/>
              <a:buChar char="•"/>
            </a:pPr>
            <a:r>
              <a:rPr lang="en-US" sz="1100" dirty="0"/>
              <a:t>In terms of non-intuitive insights, we found that the tipping fee, and certain incentives are not among the top influential factors.</a:t>
            </a:r>
          </a:p>
          <a:p>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E98BB-0CFE-47F6-AB80-279B8923188C}"/>
              </a:ext>
            </a:extLst>
          </p:cNvPr>
          <p:cNvSpPr>
            <a:spLocks noGrp="1"/>
          </p:cNvSpPr>
          <p:nvPr>
            <p:ph type="body" sz="quarter" idx="10"/>
          </p:nvPr>
        </p:nvSpPr>
        <p:spPr/>
        <p:txBody>
          <a:bodyPr/>
          <a:lstStyle/>
          <a:p>
            <a:r>
              <a:rPr lang="en-US" dirty="0"/>
              <a:t>4 – Project Relevance</a:t>
            </a:r>
          </a:p>
        </p:txBody>
      </p:sp>
      <p:sp>
        <p:nvSpPr>
          <p:cNvPr id="3" name="Text Placeholder 2">
            <a:extLst>
              <a:ext uri="{FF2B5EF4-FFF2-40B4-BE49-F238E27FC236}">
                <a16:creationId xmlns:a16="http://schemas.microsoft.com/office/drawing/2014/main" id="{F9277DFD-260F-4DDA-8EF2-47CF19394E97}"/>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7084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Goals</a:t>
            </a:r>
          </a:p>
        </p:txBody>
      </p:sp>
      <p:sp>
        <p:nvSpPr>
          <p:cNvPr id="3" name="Text Placeholder 2"/>
          <p:cNvSpPr>
            <a:spLocks noGrp="1"/>
          </p:cNvSpPr>
          <p:nvPr>
            <p:ph type="body" sz="quarter" idx="4294967295"/>
          </p:nvPr>
        </p:nvSpPr>
        <p:spPr>
          <a:xfrm>
            <a:off x="0" y="1125538"/>
            <a:ext cx="6089650" cy="3621087"/>
          </a:xfrm>
        </p:spPr>
        <p:txBody>
          <a:bodyPr>
            <a:normAutofit/>
          </a:bodyPr>
          <a:lstStyle/>
          <a:p>
            <a:r>
              <a:rPr lang="en-US" sz="1425" b="1" dirty="0">
                <a:latin typeface="Calibri" panose="020F0502020204030204" pitchFamily="34" charset="0"/>
                <a:ea typeface="Tahoma" panose="020B0604030504040204" pitchFamily="34" charset="0"/>
                <a:cs typeface="Calibri" panose="020F0502020204030204" pitchFamily="34" charset="0"/>
              </a:rPr>
              <a:t>Goal:</a:t>
            </a:r>
            <a:r>
              <a:rPr lang="en-US" sz="1425" dirty="0">
                <a:latin typeface="Calibri" panose="020F0502020204030204" pitchFamily="34" charset="0"/>
                <a:ea typeface="Tahoma" panose="020B0604030504040204" pitchFamily="34" charset="0"/>
                <a:cs typeface="Calibri" panose="020F0502020204030204" pitchFamily="34" charset="0"/>
              </a:rPr>
              <a:t> to use systems thinking and analyses to generate non-trivial system insights around the development of the industry and to use these insights to inform the R&amp;D opportunities. </a:t>
            </a:r>
          </a:p>
          <a:p>
            <a:r>
              <a:rPr lang="en-US" sz="1425" b="1" dirty="0">
                <a:latin typeface="Calibri" panose="020F0502020204030204" pitchFamily="34" charset="0"/>
                <a:ea typeface="Tahoma" panose="020B0604030504040204" pitchFamily="34" charset="0"/>
                <a:cs typeface="Calibri" panose="020F0502020204030204" pitchFamily="34" charset="0"/>
              </a:rPr>
              <a:t>Outcomes:</a:t>
            </a:r>
            <a:r>
              <a:rPr lang="en-US" sz="1425" dirty="0">
                <a:latin typeface="Calibri" panose="020F0502020204030204" pitchFamily="34" charset="0"/>
                <a:ea typeface="Tahoma" panose="020B0604030504040204" pitchFamily="34" charset="0"/>
                <a:cs typeface="Calibri" panose="020F0502020204030204" pitchFamily="34" charset="0"/>
              </a:rPr>
              <a:t> </a:t>
            </a:r>
          </a:p>
          <a:p>
            <a:pPr marL="685800" lvl="1" indent="-342900">
              <a:buFont typeface="+mj-lt"/>
              <a:buAutoNum type="arabicParenR"/>
            </a:pPr>
            <a:r>
              <a:rPr lang="en-US" sz="1425" dirty="0">
                <a:latin typeface="Calibri" panose="020F0502020204030204" pitchFamily="34" charset="0"/>
                <a:ea typeface="Tahoma" panose="020B0604030504040204" pitchFamily="34" charset="0"/>
                <a:cs typeface="Calibri" panose="020F0502020204030204" pitchFamily="34" charset="0"/>
              </a:rPr>
              <a:t>A state-of-the art computational model of the waste-to-energy (WTE) industry in the U.S.</a:t>
            </a:r>
          </a:p>
          <a:p>
            <a:pPr marL="685800" lvl="1" indent="-342900">
              <a:buFont typeface="+mj-lt"/>
              <a:buAutoNum type="arabicParenR"/>
            </a:pPr>
            <a:r>
              <a:rPr lang="en-US" sz="1425" dirty="0">
                <a:latin typeface="Calibri" panose="020F0502020204030204" pitchFamily="34" charset="0"/>
                <a:ea typeface="Tahoma" panose="020B0604030504040204" pitchFamily="34" charset="0"/>
                <a:cs typeface="Calibri" panose="020F0502020204030204" pitchFamily="34" charset="0"/>
              </a:rPr>
              <a:t>Analyses that uncover non-intuitive system insights and endogenous behaviors</a:t>
            </a:r>
          </a:p>
          <a:p>
            <a:pPr marL="685800" lvl="1" indent="-342900">
              <a:buFont typeface="+mj-lt"/>
              <a:buAutoNum type="arabicParenR"/>
            </a:pPr>
            <a:r>
              <a:rPr lang="en-US" sz="1425" dirty="0">
                <a:latin typeface="Calibri" panose="020F0502020204030204" pitchFamily="34" charset="0"/>
                <a:ea typeface="Tahoma" panose="020B0604030504040204" pitchFamily="34" charset="0"/>
                <a:cs typeface="Calibri" panose="020F0502020204030204" pitchFamily="34" charset="0"/>
              </a:rPr>
              <a:t>Dissemination of our findings to stakeholders</a:t>
            </a:r>
            <a:endParaRPr lang="en-US" sz="1650" dirty="0">
              <a:latin typeface="Calibri" panose="020F0502020204030204" pitchFamily="34" charset="0"/>
              <a:ea typeface="Tahoma" panose="020B0604030504040204" pitchFamily="34" charset="0"/>
              <a:cs typeface="Calibri" panose="020F0502020204030204" pitchFamily="34" charset="0"/>
            </a:endParaRPr>
          </a:p>
          <a:p>
            <a:r>
              <a:rPr lang="en-US" altLang="en-US" sz="1425" b="1" dirty="0">
                <a:latin typeface="Calibri" panose="020F0502020204030204" pitchFamily="34" charset="0"/>
                <a:ea typeface="Tahoma" panose="020B0604030504040204" pitchFamily="34" charset="0"/>
                <a:cs typeface="Calibri" panose="020F0502020204030204" pitchFamily="34" charset="0"/>
              </a:rPr>
              <a:t>Relevance: </a:t>
            </a:r>
            <a:r>
              <a:rPr lang="en-US" altLang="en-US" sz="1425" dirty="0">
                <a:latin typeface="Calibri" panose="020F0502020204030204" pitchFamily="34" charset="0"/>
                <a:ea typeface="Tahoma" panose="020B0604030504040204" pitchFamily="34" charset="0"/>
                <a:cs typeface="Calibri" panose="020F0502020204030204" pitchFamily="34" charset="0"/>
              </a:rPr>
              <a:t>This project is relevant to BETO and the broader stakeholder community because we develop and disseminate actionable insights about the nascent WTE industry (e.g., identifying bottlenecks, synergies, impacts of R&amp;D decisions, local/regional implications, and areas of leverage) and the long-term potential of WTE technologies. Outcomes from this project inform R&amp;D opportunities.</a:t>
            </a:r>
          </a:p>
          <a:p>
            <a:endParaRPr lang="en-US" dirty="0">
              <a:latin typeface="Calibri" panose="020F0502020204030204" pitchFamily="34" charset="0"/>
              <a:ea typeface="Tahoma" panose="020B0604030504040204" pitchFamily="34" charset="0"/>
              <a:cs typeface="Calibri" panose="020F0502020204030204" pitchFamily="34" charset="0"/>
            </a:endParaRPr>
          </a:p>
        </p:txBody>
      </p:sp>
    </p:spTree>
    <p:extLst>
      <p:ext uri="{BB962C8B-B14F-4D97-AF65-F5344CB8AC3E}">
        <p14:creationId xmlns:p14="http://schemas.microsoft.com/office/powerpoint/2010/main" val="1336552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9C2F-DA00-44B0-816F-087D3C33C217}"/>
              </a:ext>
            </a:extLst>
          </p:cNvPr>
          <p:cNvSpPr>
            <a:spLocks noGrp="1"/>
          </p:cNvSpPr>
          <p:nvPr>
            <p:ph type="title"/>
          </p:nvPr>
        </p:nvSpPr>
        <p:spPr/>
        <p:txBody>
          <a:bodyPr/>
          <a:lstStyle/>
          <a:p>
            <a:r>
              <a:rPr lang="en-US" dirty="0"/>
              <a:t>Relevance to Stakeholders</a:t>
            </a:r>
          </a:p>
        </p:txBody>
      </p:sp>
      <p:sp>
        <p:nvSpPr>
          <p:cNvPr id="3" name="Text Placeholder 2">
            <a:extLst>
              <a:ext uri="{FF2B5EF4-FFF2-40B4-BE49-F238E27FC236}">
                <a16:creationId xmlns:a16="http://schemas.microsoft.com/office/drawing/2014/main" id="{A19EEA6D-0E99-4468-8288-B2F1854B6FDF}"/>
              </a:ext>
            </a:extLst>
          </p:cNvPr>
          <p:cNvSpPr>
            <a:spLocks noGrp="1"/>
          </p:cNvSpPr>
          <p:nvPr>
            <p:ph type="body" sz="quarter" idx="4294967295"/>
          </p:nvPr>
        </p:nvSpPr>
        <p:spPr>
          <a:xfrm>
            <a:off x="430893" y="973836"/>
            <a:ext cx="6089650" cy="3854196"/>
          </a:xfrm>
        </p:spPr>
        <p:txBody>
          <a:bodyPr>
            <a:normAutofit lnSpcReduction="10000"/>
          </a:bodyPr>
          <a:lstStyle/>
          <a:p>
            <a:pPr marL="0" indent="0">
              <a:spcAft>
                <a:spcPts val="338"/>
              </a:spcAft>
              <a:buNone/>
              <a:defRPr/>
            </a:pPr>
            <a:r>
              <a:rPr lang="en-US" altLang="en-US" sz="1300" b="1" dirty="0"/>
              <a:t>Relevance to BETO</a:t>
            </a:r>
          </a:p>
          <a:p>
            <a:pPr>
              <a:spcAft>
                <a:spcPts val="338"/>
              </a:spcAft>
              <a:defRPr/>
            </a:pPr>
            <a:r>
              <a:rPr lang="en-US" sz="1300" i="1" dirty="0"/>
              <a:t>“to develop industrially relevant, transformative, and revolutionary bioenergy technologies to enable </a:t>
            </a:r>
            <a:r>
              <a:rPr lang="en-US" sz="1300" b="1" i="1" u="sng" dirty="0"/>
              <a:t>sustainable, domestically produced </a:t>
            </a:r>
            <a:r>
              <a:rPr lang="en-US" sz="1300" i="1" dirty="0"/>
              <a:t>biofuels, bioproducts, and biopower for a prosperous nation. “</a:t>
            </a:r>
          </a:p>
          <a:p>
            <a:pPr lvl="1">
              <a:spcAft>
                <a:spcPts val="338"/>
              </a:spcAft>
              <a:defRPr/>
            </a:pPr>
            <a:r>
              <a:rPr lang="en-US" sz="1300" i="1" dirty="0"/>
              <a:t>In order to meet the above goal, decision makers and technologists need to understand where to focus their efforts, what hurdles exist, and how to minimize them.</a:t>
            </a:r>
          </a:p>
          <a:p>
            <a:pPr>
              <a:spcAft>
                <a:spcPts val="338"/>
              </a:spcAft>
              <a:defRPr/>
            </a:pPr>
            <a:r>
              <a:rPr lang="en-US" sz="1300" i="1" dirty="0"/>
              <a:t>“generates scientific knowledge that </a:t>
            </a:r>
            <a:r>
              <a:rPr lang="en-US" sz="1300" b="1" i="1" u="sng" dirty="0"/>
              <a:t>proactively</a:t>
            </a:r>
            <a:r>
              <a:rPr lang="en-US" sz="1300" i="1" dirty="0"/>
              <a:t> </a:t>
            </a:r>
            <a:r>
              <a:rPr lang="en-US" sz="1300" b="1" i="1" u="sng" dirty="0"/>
              <a:t>addresses issues affecting the scale-up potential, public acceptance, and long-term viability </a:t>
            </a:r>
            <a:r>
              <a:rPr lang="en-US" sz="1300" i="1" dirty="0"/>
              <a:t>of advanced bioenergy systems. “</a:t>
            </a:r>
          </a:p>
          <a:p>
            <a:pPr lvl="1">
              <a:spcAft>
                <a:spcPts val="338"/>
              </a:spcAft>
              <a:defRPr/>
            </a:pPr>
            <a:r>
              <a:rPr lang="en-US" altLang="en-US" sz="1300" i="1" dirty="0"/>
              <a:t>For novel, revolutionary technologies to thrive, we need to provide them with knowledge gained through experiential learning without the exposing them to the potentially catastrophic risks.</a:t>
            </a:r>
          </a:p>
          <a:p>
            <a:pPr lvl="1">
              <a:spcAft>
                <a:spcPts val="338"/>
              </a:spcAft>
              <a:defRPr/>
            </a:pPr>
            <a:r>
              <a:rPr lang="en-US" altLang="en-US" sz="1300" i="1" dirty="0" err="1"/>
              <a:t>WESyS</a:t>
            </a:r>
            <a:r>
              <a:rPr lang="en-US" altLang="en-US" sz="1300" i="1" dirty="0"/>
              <a:t> does just that – it acts as a flight simulator that allows researchers to experiment, fail, succeed, and gain industrial knowledge about the WTE industry in the process. They can then leverage this knowledge to make better and more informed decisions.</a:t>
            </a:r>
            <a:endParaRPr lang="en-US" altLang="en-US" sz="1300" dirty="0"/>
          </a:p>
          <a:p>
            <a:pPr marL="0" indent="0">
              <a:buNone/>
            </a:pPr>
            <a:endParaRPr lang="en-US" sz="1300" dirty="0"/>
          </a:p>
        </p:txBody>
      </p:sp>
    </p:spTree>
    <p:extLst>
      <p:ext uri="{BB962C8B-B14F-4D97-AF65-F5344CB8AC3E}">
        <p14:creationId xmlns:p14="http://schemas.microsoft.com/office/powerpoint/2010/main" val="1367952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9C2F-DA00-44B0-816F-087D3C33C217}"/>
              </a:ext>
            </a:extLst>
          </p:cNvPr>
          <p:cNvSpPr>
            <a:spLocks noGrp="1"/>
          </p:cNvSpPr>
          <p:nvPr>
            <p:ph type="title"/>
          </p:nvPr>
        </p:nvSpPr>
        <p:spPr/>
        <p:txBody>
          <a:bodyPr/>
          <a:lstStyle/>
          <a:p>
            <a:r>
              <a:rPr lang="en-US" dirty="0"/>
              <a:t>Relevance to Stakeholders</a:t>
            </a:r>
          </a:p>
        </p:txBody>
      </p:sp>
      <p:sp>
        <p:nvSpPr>
          <p:cNvPr id="3" name="Text Placeholder 2">
            <a:extLst>
              <a:ext uri="{FF2B5EF4-FFF2-40B4-BE49-F238E27FC236}">
                <a16:creationId xmlns:a16="http://schemas.microsoft.com/office/drawing/2014/main" id="{A19EEA6D-0E99-4468-8288-B2F1854B6FDF}"/>
              </a:ext>
            </a:extLst>
          </p:cNvPr>
          <p:cNvSpPr>
            <a:spLocks noGrp="1"/>
          </p:cNvSpPr>
          <p:nvPr>
            <p:ph type="body" sz="quarter" idx="4294967295"/>
          </p:nvPr>
        </p:nvSpPr>
        <p:spPr>
          <a:xfrm>
            <a:off x="430893" y="973836"/>
            <a:ext cx="2998107" cy="3854196"/>
          </a:xfrm>
        </p:spPr>
        <p:txBody>
          <a:bodyPr>
            <a:normAutofit lnSpcReduction="10000"/>
          </a:bodyPr>
          <a:lstStyle/>
          <a:p>
            <a:pPr marL="0" indent="0">
              <a:buNone/>
            </a:pPr>
            <a:r>
              <a:rPr lang="en-US" sz="1400" b="1" dirty="0"/>
              <a:t>WTE Community</a:t>
            </a:r>
          </a:p>
          <a:p>
            <a:r>
              <a:rPr lang="en-US" sz="1400" dirty="0"/>
              <a:t>Provide outreach and analysis to key stakeholders</a:t>
            </a:r>
          </a:p>
          <a:p>
            <a:pPr lvl="1"/>
            <a:r>
              <a:rPr lang="en-US" sz="1400" dirty="0"/>
              <a:t>We have provided briefings to agencies such as the California Air Resources Board on our results, contributed key analysis to BETO’s challenges and opportunities report, participated in DOE-led industry workshops (Golden, CO &amp; Berkeley, CA)</a:t>
            </a:r>
          </a:p>
          <a:p>
            <a:r>
              <a:rPr lang="en-US" altLang="en-US" sz="1400" dirty="0"/>
              <a:t>We have utilized advanced visualization and computation to conduct experiential modeling and analysis sessions with BETO and the broader WTE community (e.g., Waste Management Inc.).</a:t>
            </a:r>
          </a:p>
          <a:p>
            <a:pPr marL="0" indent="0">
              <a:buNone/>
            </a:pPr>
            <a:endParaRPr lang="en-US" sz="1400" dirty="0"/>
          </a:p>
        </p:txBody>
      </p:sp>
      <p:pic>
        <p:nvPicPr>
          <p:cNvPr id="4" name="Picture 3">
            <a:extLst>
              <a:ext uri="{FF2B5EF4-FFF2-40B4-BE49-F238E27FC236}">
                <a16:creationId xmlns:a16="http://schemas.microsoft.com/office/drawing/2014/main" id="{CB17D71D-112C-48B4-B3AF-D3F9CFC096F8}"/>
              </a:ext>
            </a:extLst>
          </p:cNvPr>
          <p:cNvPicPr>
            <a:picLocks noChangeAspect="1"/>
          </p:cNvPicPr>
          <p:nvPr/>
        </p:nvPicPr>
        <p:blipFill>
          <a:blip r:embed="rId2"/>
          <a:stretch>
            <a:fillRect/>
          </a:stretch>
        </p:blipFill>
        <p:spPr>
          <a:xfrm>
            <a:off x="4026145" y="873252"/>
            <a:ext cx="1632358" cy="2107692"/>
          </a:xfrm>
          <a:prstGeom prst="rect">
            <a:avLst/>
          </a:prstGeom>
        </p:spPr>
      </p:pic>
      <p:pic>
        <p:nvPicPr>
          <p:cNvPr id="6" name="Picture 5">
            <a:extLst>
              <a:ext uri="{FF2B5EF4-FFF2-40B4-BE49-F238E27FC236}">
                <a16:creationId xmlns:a16="http://schemas.microsoft.com/office/drawing/2014/main" id="{541F1902-9A15-4A8F-A033-EA172E29EB15}"/>
              </a:ext>
            </a:extLst>
          </p:cNvPr>
          <p:cNvPicPr>
            <a:picLocks noChangeAspect="1"/>
          </p:cNvPicPr>
          <p:nvPr/>
        </p:nvPicPr>
        <p:blipFill>
          <a:blip r:embed="rId3"/>
          <a:stretch>
            <a:fillRect/>
          </a:stretch>
        </p:blipFill>
        <p:spPr>
          <a:xfrm>
            <a:off x="4026145" y="3175595"/>
            <a:ext cx="2441448" cy="1436993"/>
          </a:xfrm>
          <a:prstGeom prst="rect">
            <a:avLst/>
          </a:prstGeom>
        </p:spPr>
      </p:pic>
      <p:sp>
        <p:nvSpPr>
          <p:cNvPr id="7" name="TextBox 6">
            <a:extLst>
              <a:ext uri="{FF2B5EF4-FFF2-40B4-BE49-F238E27FC236}">
                <a16:creationId xmlns:a16="http://schemas.microsoft.com/office/drawing/2014/main" id="{BB7F7093-DC3F-44ED-8EEF-521E55958A5C}"/>
              </a:ext>
            </a:extLst>
          </p:cNvPr>
          <p:cNvSpPr txBox="1"/>
          <p:nvPr/>
        </p:nvSpPr>
        <p:spPr>
          <a:xfrm>
            <a:off x="3747853" y="4612588"/>
            <a:ext cx="3110147" cy="215444"/>
          </a:xfrm>
          <a:prstGeom prst="rect">
            <a:avLst/>
          </a:prstGeom>
          <a:noFill/>
        </p:spPr>
        <p:txBody>
          <a:bodyPr wrap="none" rtlCol="0">
            <a:spAutoFit/>
          </a:bodyPr>
          <a:lstStyle/>
          <a:p>
            <a:r>
              <a:rPr lang="en-US" sz="800" dirty="0" err="1"/>
              <a:t>WESyS</a:t>
            </a:r>
            <a:r>
              <a:rPr lang="en-US" sz="800" dirty="0"/>
              <a:t> being run in 3-D mode in NREL’s advanced visualization center.</a:t>
            </a:r>
          </a:p>
        </p:txBody>
      </p:sp>
    </p:spTree>
    <p:extLst>
      <p:ext uri="{BB962C8B-B14F-4D97-AF65-F5344CB8AC3E}">
        <p14:creationId xmlns:p14="http://schemas.microsoft.com/office/powerpoint/2010/main" val="3091827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7392-B754-4773-8C67-96D62EE2935E}"/>
              </a:ext>
            </a:extLst>
          </p:cNvPr>
          <p:cNvSpPr>
            <a:spLocks noGrp="1"/>
          </p:cNvSpPr>
          <p:nvPr>
            <p:ph type="title"/>
          </p:nvPr>
        </p:nvSpPr>
        <p:spPr/>
        <p:txBody>
          <a:bodyPr/>
          <a:lstStyle/>
          <a:p>
            <a:r>
              <a:rPr lang="en-US" dirty="0"/>
              <a:t>Looking Forward</a:t>
            </a:r>
          </a:p>
        </p:txBody>
      </p:sp>
      <p:sp>
        <p:nvSpPr>
          <p:cNvPr id="3" name="Text Placeholder 2">
            <a:extLst>
              <a:ext uri="{FF2B5EF4-FFF2-40B4-BE49-F238E27FC236}">
                <a16:creationId xmlns:a16="http://schemas.microsoft.com/office/drawing/2014/main" id="{5AF0E620-A3EF-4F06-9222-EF4C48620ACD}"/>
              </a:ext>
            </a:extLst>
          </p:cNvPr>
          <p:cNvSpPr>
            <a:spLocks noGrp="1"/>
          </p:cNvSpPr>
          <p:nvPr>
            <p:ph type="body" sz="quarter" idx="4294967295"/>
          </p:nvPr>
        </p:nvSpPr>
        <p:spPr>
          <a:xfrm>
            <a:off x="384175" y="851218"/>
            <a:ext cx="6089650" cy="3621087"/>
          </a:xfrm>
        </p:spPr>
        <p:txBody>
          <a:bodyPr>
            <a:noAutofit/>
          </a:bodyPr>
          <a:lstStyle/>
          <a:p>
            <a:pPr marL="0" indent="0">
              <a:buNone/>
            </a:pPr>
            <a:r>
              <a:rPr lang="en-US" sz="1100" dirty="0"/>
              <a:t>To increase our relevance and provide the most impactful project outputs, we have focused the remaining 18 months on increasing the detail complexity represented in the model and understand the system-wide implications. Additionally, we will be working with process engineers/developers to include additional novel technologies.</a:t>
            </a:r>
          </a:p>
          <a:p>
            <a:pPr marL="0" indent="0">
              <a:buNone/>
            </a:pPr>
            <a:endParaRPr lang="en-US" sz="1100" dirty="0"/>
          </a:p>
          <a:p>
            <a:pPr marL="0" indent="0">
              <a:buNone/>
            </a:pPr>
            <a:r>
              <a:rPr lang="en-US" sz="1100" dirty="0"/>
              <a:t>Specifically we will perform the following activities:</a:t>
            </a:r>
          </a:p>
          <a:p>
            <a:r>
              <a:rPr lang="en-US" sz="1100" dirty="0"/>
              <a:t>Fundamentally change the technology investment decision framework in the model to allow for:</a:t>
            </a:r>
          </a:p>
          <a:p>
            <a:pPr lvl="1"/>
            <a:r>
              <a:rPr lang="en-US" sz="1100" dirty="0"/>
              <a:t>technological investments that are less than the maximum throughput</a:t>
            </a:r>
          </a:p>
          <a:p>
            <a:pPr lvl="1"/>
            <a:r>
              <a:rPr lang="en-US" sz="1100" dirty="0"/>
              <a:t>multiple, sequential technology investments</a:t>
            </a:r>
          </a:p>
          <a:p>
            <a:r>
              <a:rPr lang="en-US" sz="1100" dirty="0"/>
              <a:t>This will allow us to better represent the current status of the industry where projects may invest in a given technology and at a later date, expand the existing investment, or invest in a different technology.</a:t>
            </a:r>
          </a:p>
          <a:p>
            <a:endParaRPr lang="en-US" sz="1100" dirty="0"/>
          </a:p>
          <a:p>
            <a:pPr marL="0" indent="0">
              <a:buNone/>
            </a:pPr>
            <a:r>
              <a:rPr lang="en-US" sz="1100" dirty="0"/>
              <a:t>Key milestones:</a:t>
            </a:r>
          </a:p>
          <a:p>
            <a:pPr lvl="1"/>
            <a:r>
              <a:rPr lang="en-US" sz="1100" dirty="0"/>
              <a:t>Q4 FY19 - Understand the system-wide implications of multiple-technology investments at individual facilities. This will exercise the additional </a:t>
            </a:r>
            <a:r>
              <a:rPr lang="en-US" sz="1100" dirty="0" err="1"/>
              <a:t>WESyS</a:t>
            </a:r>
            <a:r>
              <a:rPr lang="en-US" sz="1100" dirty="0"/>
              <a:t> model structure and logic to that was added in Q2 and Q3 (allowing facilities to invest in more than one WTE technology) by performing an analysis to explore how this affects the buildout of the WTE industry over time.</a:t>
            </a:r>
          </a:p>
          <a:p>
            <a:pPr marL="0" indent="0">
              <a:buNone/>
            </a:pPr>
            <a:r>
              <a:rPr lang="en-US" sz="1100" dirty="0"/>
              <a:t>Go/No-Go milestones: </a:t>
            </a:r>
          </a:p>
          <a:p>
            <a:pPr lvl="1"/>
            <a:r>
              <a:rPr lang="en-US" sz="1100" dirty="0"/>
              <a:t>Q1 FY20 - Critical model review. Are the analyses and model relevant for BETO and the stakeholder community at large? </a:t>
            </a:r>
          </a:p>
        </p:txBody>
      </p:sp>
    </p:spTree>
    <p:extLst>
      <p:ext uri="{BB962C8B-B14F-4D97-AF65-F5344CB8AC3E}">
        <p14:creationId xmlns:p14="http://schemas.microsoft.com/office/powerpoint/2010/main" val="153996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9F97E-4542-4862-88C2-BC0471EB77E8}"/>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AEE0F73F-1929-46F6-B520-37E696455B49}"/>
              </a:ext>
            </a:extLst>
          </p:cNvPr>
          <p:cNvSpPr>
            <a:spLocks noGrp="1"/>
          </p:cNvSpPr>
          <p:nvPr>
            <p:ph type="body" sz="quarter" idx="4294967295"/>
          </p:nvPr>
        </p:nvSpPr>
        <p:spPr>
          <a:xfrm>
            <a:off x="384175" y="906082"/>
            <a:ext cx="6089650" cy="3621087"/>
          </a:xfrm>
        </p:spPr>
        <p:txBody>
          <a:bodyPr>
            <a:normAutofit/>
          </a:bodyPr>
          <a:lstStyle/>
          <a:p>
            <a:pPr marL="0" indent="0">
              <a:buNone/>
            </a:pPr>
            <a:r>
              <a:rPr lang="en-US" altLang="en-US" sz="1100" b="1" dirty="0"/>
              <a:t>Overview:</a:t>
            </a:r>
            <a:r>
              <a:rPr lang="en-US" altLang="en-US" sz="1100" dirty="0"/>
              <a:t> </a:t>
            </a:r>
            <a:r>
              <a:rPr lang="en-US" altLang="en-US" sz="1100" dirty="0" err="1"/>
              <a:t>WESyS</a:t>
            </a:r>
            <a:r>
              <a:rPr lang="en-US" altLang="en-US" sz="1100" dirty="0"/>
              <a:t> dynamically evaluates potential waste-to-energy feedstocks, technologies, and end uses using a scenario-based approach. Results from this project enable the development of insights into potential industry growth and market penetration, particularly with respect to policies, incentives, technological advances (R&amp;D, industrial learning), related and/or competing energy markets, demand for petroleum-based fuels, and competing uses of feedstock. </a:t>
            </a:r>
          </a:p>
          <a:p>
            <a:endParaRPr lang="en-US" altLang="en-US" sz="1100" b="1" dirty="0"/>
          </a:p>
          <a:p>
            <a:pPr marL="0" indent="0">
              <a:buNone/>
            </a:pPr>
            <a:r>
              <a:rPr lang="en-US" altLang="en-US" sz="1100" b="1" dirty="0"/>
              <a:t>Approach: </a:t>
            </a:r>
            <a:r>
              <a:rPr lang="en-US" altLang="en-US" sz="1100" dirty="0" err="1"/>
              <a:t>WESyS</a:t>
            </a:r>
            <a:r>
              <a:rPr lang="en-US" altLang="en-US" sz="1100" dirty="0"/>
              <a:t> uses a system dynamics modeling framework. The model is built from vetted and/or published resource, market, and techno-economic data. A flexible, modular, and transparent architecture is used.</a:t>
            </a:r>
            <a:endParaRPr lang="en-US" altLang="en-US" sz="1100" b="1" dirty="0"/>
          </a:p>
          <a:p>
            <a:endParaRPr lang="en-US" altLang="en-US" sz="1100" b="1" dirty="0"/>
          </a:p>
          <a:p>
            <a:pPr marL="0" indent="0">
              <a:buNone/>
            </a:pPr>
            <a:r>
              <a:rPr lang="en-US" altLang="en-US" sz="1100" b="1" dirty="0"/>
              <a:t>Accomplishments: </a:t>
            </a:r>
            <a:r>
              <a:rPr lang="en-US" altLang="en-US" sz="1100" dirty="0"/>
              <a:t>All milestones completed. Developed a state-of-the-art approach modeling approach, impactful analyses on biogas and sludge, large-scale sensitivity studies completed.</a:t>
            </a:r>
          </a:p>
          <a:p>
            <a:endParaRPr lang="en-US" altLang="en-US" sz="1100" b="1" dirty="0"/>
          </a:p>
          <a:p>
            <a:pPr marL="0" indent="0">
              <a:buNone/>
            </a:pPr>
            <a:r>
              <a:rPr lang="en-US" altLang="en-US" sz="1100" b="1" dirty="0"/>
              <a:t>Relevance: </a:t>
            </a:r>
            <a:r>
              <a:rPr lang="en-US" altLang="en-US" sz="1100" dirty="0" err="1"/>
              <a:t>WESyS</a:t>
            </a:r>
            <a:r>
              <a:rPr lang="en-US" altLang="en-US" sz="1100" dirty="0"/>
              <a:t> is a flight simulator that allows researchers to experiment, fail, succeed, and gain industrial knowledge about the WTE industry in the process. They can then leverage this knowledge to make better and more informed decisions.</a:t>
            </a:r>
          </a:p>
          <a:p>
            <a:pPr marL="0" indent="0">
              <a:buNone/>
            </a:pPr>
            <a:endParaRPr lang="en-US" altLang="en-US" sz="1100" b="1" dirty="0"/>
          </a:p>
          <a:p>
            <a:pPr marL="0" indent="0">
              <a:buNone/>
            </a:pPr>
            <a:r>
              <a:rPr lang="en-US" altLang="en-US" sz="1100" b="1" dirty="0"/>
              <a:t>Future Work: </a:t>
            </a:r>
            <a:r>
              <a:rPr lang="en-US" altLang="en-US" sz="1100" dirty="0"/>
              <a:t>Increasing relevance by adding real-world detail complexity and understanding the impacts of multiple investments at facilities and assessment of food wastes and emerging technologies.</a:t>
            </a:r>
            <a:endParaRPr lang="en-US" sz="1100" dirty="0"/>
          </a:p>
        </p:txBody>
      </p:sp>
    </p:spTree>
    <p:extLst>
      <p:ext uri="{BB962C8B-B14F-4D97-AF65-F5344CB8AC3E}">
        <p14:creationId xmlns:p14="http://schemas.microsoft.com/office/powerpoint/2010/main" val="2426284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Thank you</a:t>
            </a:r>
          </a:p>
        </p:txBody>
      </p:sp>
      <p:sp>
        <p:nvSpPr>
          <p:cNvPr id="11" name="TextBox 10">
            <a:extLst>
              <a:ext uri="{FF2B5EF4-FFF2-40B4-BE49-F238E27FC236}">
                <a16:creationId xmlns:a16="http://schemas.microsoft.com/office/drawing/2014/main" id="{10EF9D2F-DC93-4E41-BBAD-D28E10D011FD}"/>
              </a:ext>
            </a:extLst>
          </p:cNvPr>
          <p:cNvSpPr txBox="1"/>
          <p:nvPr/>
        </p:nvSpPr>
        <p:spPr>
          <a:xfrm>
            <a:off x="80847" y="3519553"/>
            <a:ext cx="4185521" cy="819455"/>
          </a:xfrm>
          <a:prstGeom prst="rect">
            <a:avLst/>
          </a:prstGeom>
          <a:noFill/>
        </p:spPr>
        <p:txBody>
          <a:bodyPr wrap="square" rtlCol="0">
            <a:spAutoFit/>
          </a:bodyPr>
          <a:lstStyle/>
          <a:p>
            <a:r>
              <a:rPr lang="en-US" sz="675" dirty="0"/>
              <a:t>This work was authored by the National Renewable Energy Laboratory, operated by Alliance for Sustainable Energy, LLC, for the U.S. Department of Energy (DOE) under Contract No. DE-AC36-08GO28308. Funding provided by U.S. Department of Energy Office of Energy Efficiency and Renewable Energy.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spTree>
    <p:extLst>
      <p:ext uri="{BB962C8B-B14F-4D97-AF65-F5344CB8AC3E}">
        <p14:creationId xmlns:p14="http://schemas.microsoft.com/office/powerpoint/2010/main" val="2073912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6145BE-35E7-4205-BD80-ADE8C4504A85}"/>
              </a:ext>
            </a:extLst>
          </p:cNvPr>
          <p:cNvSpPr>
            <a:spLocks noGrp="1"/>
          </p:cNvSpPr>
          <p:nvPr>
            <p:ph type="body" sz="quarter" idx="10"/>
          </p:nvPr>
        </p:nvSpPr>
        <p:spPr/>
        <p:txBody>
          <a:bodyPr/>
          <a:lstStyle/>
          <a:p>
            <a:r>
              <a:rPr lang="en-US" dirty="0"/>
              <a:t>Additional Slides</a:t>
            </a:r>
          </a:p>
        </p:txBody>
      </p:sp>
    </p:spTree>
    <p:extLst>
      <p:ext uri="{BB962C8B-B14F-4D97-AF65-F5344CB8AC3E}">
        <p14:creationId xmlns:p14="http://schemas.microsoft.com/office/powerpoint/2010/main" val="3541893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25613-1287-4C70-9DE1-1DD30B6425EC}"/>
              </a:ext>
            </a:extLst>
          </p:cNvPr>
          <p:cNvSpPr>
            <a:spLocks noGrp="1"/>
          </p:cNvSpPr>
          <p:nvPr>
            <p:ph type="title"/>
          </p:nvPr>
        </p:nvSpPr>
        <p:spPr/>
        <p:txBody>
          <a:bodyPr/>
          <a:lstStyle/>
          <a:p>
            <a:r>
              <a:rPr lang="en-US" dirty="0"/>
              <a:t>Peer Review 2017 Comments and Responses</a:t>
            </a:r>
          </a:p>
        </p:txBody>
      </p:sp>
      <p:sp>
        <p:nvSpPr>
          <p:cNvPr id="4" name="Text Placeholder 3">
            <a:extLst>
              <a:ext uri="{FF2B5EF4-FFF2-40B4-BE49-F238E27FC236}">
                <a16:creationId xmlns:a16="http://schemas.microsoft.com/office/drawing/2014/main" id="{D6127BE5-4195-4F4E-A7D3-111E93E28C46}"/>
              </a:ext>
            </a:extLst>
          </p:cNvPr>
          <p:cNvSpPr>
            <a:spLocks noGrp="1"/>
          </p:cNvSpPr>
          <p:nvPr>
            <p:ph type="body" sz="quarter" idx="4294967295"/>
          </p:nvPr>
        </p:nvSpPr>
        <p:spPr>
          <a:xfrm>
            <a:off x="384175" y="906463"/>
            <a:ext cx="6089650" cy="3622675"/>
          </a:xfrm>
        </p:spPr>
        <p:txBody>
          <a:bodyPr>
            <a:noAutofit/>
          </a:bodyPr>
          <a:lstStyle/>
          <a:p>
            <a:pPr marL="0" indent="0">
              <a:buNone/>
            </a:pPr>
            <a:r>
              <a:rPr lang="en-US" sz="900" b="1" dirty="0"/>
              <a:t>Comments regarding lack of rationality and inadequate stakeholder engagement:</a:t>
            </a:r>
            <a:endParaRPr lang="en-US" sz="900" dirty="0"/>
          </a:p>
          <a:p>
            <a:pPr marL="0" indent="0">
              <a:buNone/>
            </a:pPr>
            <a:r>
              <a:rPr lang="en-US" sz="900" dirty="0"/>
              <a:t>Based on feedback from the reviewers we have decided to modify our work plan for the remainder of FY17, going into FY18. Our focus for Q3 and Q4 has changed and will now be to: 1) regionalize the </a:t>
            </a:r>
            <a:r>
              <a:rPr lang="en-US" sz="900" dirty="0" err="1"/>
              <a:t>WESyS</a:t>
            </a:r>
            <a:r>
              <a:rPr lang="en-US" sz="900" dirty="0"/>
              <a:t> model, and 2) perform a preliminary scenario analysis that is informed by input from the July 2017 WTE Workshop. Specifics of our new approach are as follows. In order to develop a regionalized </a:t>
            </a:r>
            <a:r>
              <a:rPr lang="en-US" sz="900" dirty="0" err="1"/>
              <a:t>WESyS</a:t>
            </a:r>
            <a:r>
              <a:rPr lang="en-US" sz="900" dirty="0"/>
              <a:t> model that is relevant for application to the WTE industry, we would will include four stages of stakeholder engagement in our model development.  The first stage will involve presenting the model at the July 2017 WTE Workshop in California. During this presentation, we will provide an overview of the structure and capabilities of </a:t>
            </a:r>
            <a:r>
              <a:rPr lang="en-US" sz="900" dirty="0" err="1"/>
              <a:t>WESyS</a:t>
            </a:r>
            <a:r>
              <a:rPr lang="en-US" sz="900" dirty="0"/>
              <a:t> and answer questions about the model. In the second stage, we would like to have several breakout sessions with stakeholders at the workshop in order to solicit feedback regarding emerging issues surrounding WTE policy and technology.  These sessions would ideally be hosted by BETO with members of the </a:t>
            </a:r>
            <a:r>
              <a:rPr lang="en-US" sz="900" dirty="0" err="1"/>
              <a:t>WESyS</a:t>
            </a:r>
            <a:r>
              <a:rPr lang="en-US" sz="900" dirty="0"/>
              <a:t> team there to facilitate the discussion. Topics could include how stakeholders might use the </a:t>
            </a:r>
            <a:r>
              <a:rPr lang="en-US" sz="900" dirty="0" err="1"/>
              <a:t>WESyS</a:t>
            </a:r>
            <a:r>
              <a:rPr lang="en-US" sz="900" dirty="0"/>
              <a:t> model, the relevance of the model’s technology types, current and future policy and regulatory frameworks, and other important frameworks that could be incorporated into </a:t>
            </a:r>
            <a:r>
              <a:rPr lang="en-US" sz="900" dirty="0" err="1"/>
              <a:t>WESyS</a:t>
            </a:r>
            <a:r>
              <a:rPr lang="en-US" sz="900" dirty="0"/>
              <a:t> in the future. Stage three would involve using the stakeholder feedback to develop the research questions and analysis scenarios for Q4.  This stage would involve working with BETO to 1) synthesize stakeholder input from the workshop into actionable scenarios, 2) rank the scenarios based on BETO priorities, 3) down-select to a maximum of four scenarios for analysis in Q4, and 4) identify future directions and scenarios that could potentially be explored in FY18.  The outcomes of stage three would include a refined scenario design and the identification of a baseline set of conditions (examples below; final selection will be based on feedback from CA Workshop).</a:t>
            </a:r>
          </a:p>
          <a:p>
            <a:pPr marL="0" indent="0">
              <a:buNone/>
            </a:pPr>
            <a:r>
              <a:rPr lang="en-US" sz="900" b="1" dirty="0"/>
              <a:t>Regional differences in technologies, capex, </a:t>
            </a:r>
            <a:r>
              <a:rPr lang="en-US" sz="900" b="1" dirty="0" err="1"/>
              <a:t>opex</a:t>
            </a:r>
            <a:r>
              <a:rPr lang="en-US" sz="900" b="1" dirty="0"/>
              <a:t>: </a:t>
            </a:r>
            <a:r>
              <a:rPr lang="en-US" sz="900" dirty="0"/>
              <a:t>While we strive to have the most representative data, the model is a high-level systems model and will not represent all potential differences between technologies and regions. That said, because of the architecture, it is flexible enough to perform case study or sub-regional analyses in which such variance could be assessed.</a:t>
            </a:r>
          </a:p>
          <a:p>
            <a:pPr marL="0" indent="0">
              <a:buNone/>
            </a:pPr>
            <a:r>
              <a:rPr lang="en-US" sz="900" b="1" dirty="0"/>
              <a:t>Transition dynamics vs prediction: </a:t>
            </a:r>
            <a:r>
              <a:rPr lang="en-US" sz="900" dirty="0"/>
              <a:t>SD is designed to understand system feedbacks. The </a:t>
            </a:r>
            <a:r>
              <a:rPr lang="en-US" sz="900" dirty="0" err="1"/>
              <a:t>WESyS</a:t>
            </a:r>
            <a:r>
              <a:rPr lang="en-US" sz="900" dirty="0"/>
              <a:t> model is geared towards understanding how the system may respond to specific scenarios or sets of scenarios. Output from the model should be viewed as directional and order-of-magnitude as opposed to precise point predictions because we do not necessarily represent statistical relationships (i.e. there are no error bars associated with our output). </a:t>
            </a:r>
          </a:p>
          <a:p>
            <a:pPr marL="0" indent="0">
              <a:buNone/>
            </a:pPr>
            <a:r>
              <a:rPr lang="en-US" sz="900" b="1" dirty="0"/>
              <a:t>Sufficient redundancy:</a:t>
            </a:r>
            <a:r>
              <a:rPr lang="en-US" sz="900" dirty="0"/>
              <a:t> Although the lead model architect is one person, our team has decades of combined experience in system dynamics modeling and analysis. There are at least three other individuals on the team that could serve as lead architect if needed. </a:t>
            </a:r>
          </a:p>
          <a:p>
            <a:pPr marL="0" indent="0">
              <a:buNone/>
            </a:pPr>
            <a:endParaRPr lang="en-US" sz="900" dirty="0"/>
          </a:p>
        </p:txBody>
      </p:sp>
    </p:spTree>
    <p:extLst>
      <p:ext uri="{BB962C8B-B14F-4D97-AF65-F5344CB8AC3E}">
        <p14:creationId xmlns:p14="http://schemas.microsoft.com/office/powerpoint/2010/main" val="288772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31C5DF-4A15-45EC-BA40-10E221059C7F}"/>
              </a:ext>
            </a:extLst>
          </p:cNvPr>
          <p:cNvSpPr>
            <a:spLocks noGrp="1"/>
          </p:cNvSpPr>
          <p:nvPr>
            <p:ph type="body" sz="quarter" idx="10"/>
          </p:nvPr>
        </p:nvSpPr>
        <p:spPr/>
        <p:txBody>
          <a:bodyPr/>
          <a:lstStyle/>
          <a:p>
            <a:r>
              <a:rPr lang="en-US" dirty="0"/>
              <a:t>Sensitivity Study – Additional Detail</a:t>
            </a:r>
          </a:p>
        </p:txBody>
      </p:sp>
    </p:spTree>
    <p:extLst>
      <p:ext uri="{BB962C8B-B14F-4D97-AF65-F5344CB8AC3E}">
        <p14:creationId xmlns:p14="http://schemas.microsoft.com/office/powerpoint/2010/main" val="3696224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 Information</a:t>
            </a:r>
          </a:p>
        </p:txBody>
      </p:sp>
      <p:sp>
        <p:nvSpPr>
          <p:cNvPr id="3" name="Text Placeholder 2"/>
          <p:cNvSpPr>
            <a:spLocks noGrp="1"/>
          </p:cNvSpPr>
          <p:nvPr>
            <p:ph type="body" sz="quarter" idx="4294967295"/>
          </p:nvPr>
        </p:nvSpPr>
        <p:spPr>
          <a:xfrm>
            <a:off x="0" y="1125538"/>
            <a:ext cx="6089650" cy="3621087"/>
          </a:xfrm>
        </p:spPr>
        <p:txBody>
          <a:bodyPr>
            <a:normAutofit/>
          </a:bodyPr>
          <a:lstStyle/>
          <a:p>
            <a:r>
              <a:rPr lang="en-US" sz="1500" b="1" dirty="0"/>
              <a:t>WBS #</a:t>
            </a:r>
            <a:r>
              <a:rPr lang="en-US" sz="1500" dirty="0"/>
              <a:t>: 2.1.0.104</a:t>
            </a:r>
          </a:p>
          <a:p>
            <a:r>
              <a:rPr lang="en-US" sz="1500" b="1" dirty="0"/>
              <a:t>Milestone title</a:t>
            </a:r>
            <a:r>
              <a:rPr lang="en-US" sz="1500" dirty="0"/>
              <a:t>: A briefing, in the form of a presentation, on the </a:t>
            </a:r>
            <a:r>
              <a:rPr lang="en-US" sz="1500" dirty="0" err="1"/>
              <a:t>technoeconomics</a:t>
            </a:r>
            <a:r>
              <a:rPr lang="en-US" sz="1500" dirty="0"/>
              <a:t>, policy drivers, and market conditions that lead to specific end fates of biogas. This briefing will discuss key drivers that lead to direct conversion to fuels/products, anaerobic digestion followed by: flaring, combined heat and power, pipeline injected renewable natural gas, compressed natural gas, and biofuels/products.</a:t>
            </a:r>
          </a:p>
          <a:p>
            <a:r>
              <a:rPr lang="en-US" sz="1500" b="1" dirty="0"/>
              <a:t>Due date</a:t>
            </a:r>
            <a:r>
              <a:rPr lang="en-US" sz="1500" dirty="0"/>
              <a:t>: 9/30/2018</a:t>
            </a:r>
          </a:p>
          <a:p>
            <a:r>
              <a:rPr lang="en-US" sz="1500" b="1" dirty="0"/>
              <a:t>Completion date</a:t>
            </a:r>
            <a:r>
              <a:rPr lang="en-US" sz="1500" dirty="0"/>
              <a:t>:  9/25/2018</a:t>
            </a:r>
          </a:p>
          <a:p>
            <a:r>
              <a:rPr lang="en-US" sz="1500" b="1" dirty="0"/>
              <a:t>Details:</a:t>
            </a:r>
            <a:endParaRPr lang="en-US" sz="1500" dirty="0"/>
          </a:p>
        </p:txBody>
      </p:sp>
    </p:spTree>
    <p:extLst>
      <p:ext uri="{BB962C8B-B14F-4D97-AF65-F5344CB8AC3E}">
        <p14:creationId xmlns:p14="http://schemas.microsoft.com/office/powerpoint/2010/main" val="3305173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hasCustomPrompt="1"/>
          </p:nvPr>
        </p:nvSpPr>
        <p:spPr>
          <a:xfrm>
            <a:off x="2802731" y="1771558"/>
            <a:ext cx="4045124" cy="821637"/>
          </a:xfrm>
        </p:spPr>
        <p:txBody>
          <a:bodyPr/>
          <a:lstStyle/>
          <a:p>
            <a:r>
              <a:rPr lang="en-US" sz="1800" dirty="0"/>
              <a:t>Producing Energy from Biogas in the U.S.: System Levers and Bottlenecks</a:t>
            </a:r>
          </a:p>
        </p:txBody>
      </p:sp>
      <p:sp>
        <p:nvSpPr>
          <p:cNvPr id="3" name="Text Placeholder 2"/>
          <p:cNvSpPr>
            <a:spLocks noGrp="1"/>
          </p:cNvSpPr>
          <p:nvPr>
            <p:ph type="body" sz="quarter" idx="11" hasCustomPrompt="1"/>
          </p:nvPr>
        </p:nvSpPr>
        <p:spPr>
          <a:xfrm>
            <a:off x="2802732" y="2701528"/>
            <a:ext cx="3242072" cy="826163"/>
          </a:xfrm>
        </p:spPr>
        <p:txBody>
          <a:bodyPr/>
          <a:lstStyle/>
          <a:p>
            <a:r>
              <a:rPr lang="en-US" dirty="0"/>
              <a:t>Daniel Inman, Annika Eberle, </a:t>
            </a:r>
          </a:p>
          <a:p>
            <a:r>
              <a:rPr lang="en-US" dirty="0"/>
              <a:t>Laura Vimmerstedt, and Dylan Hettinger</a:t>
            </a:r>
          </a:p>
          <a:p>
            <a:endParaRPr lang="en-US" dirty="0"/>
          </a:p>
          <a:p>
            <a:r>
              <a:rPr lang="en-US" dirty="0"/>
              <a:t>09.25.2018</a:t>
            </a:r>
          </a:p>
        </p:txBody>
      </p:sp>
    </p:spTree>
    <p:extLst>
      <p:ext uri="{BB962C8B-B14F-4D97-AF65-F5344CB8AC3E}">
        <p14:creationId xmlns:p14="http://schemas.microsoft.com/office/powerpoint/2010/main" val="268264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D9B6-6C67-49AF-91C6-8521A292862C}"/>
              </a:ext>
            </a:extLst>
          </p:cNvPr>
          <p:cNvSpPr>
            <a:spLocks noGrp="1"/>
          </p:cNvSpPr>
          <p:nvPr>
            <p:ph type="title"/>
          </p:nvPr>
        </p:nvSpPr>
        <p:spPr/>
        <p:txBody>
          <a:bodyPr/>
          <a:lstStyle/>
          <a:p>
            <a:r>
              <a:rPr lang="en-US" dirty="0"/>
              <a:t>Quad Chart Overview</a:t>
            </a:r>
          </a:p>
        </p:txBody>
      </p:sp>
      <p:sp>
        <p:nvSpPr>
          <p:cNvPr id="8" name="Content Placeholder 2">
            <a:extLst>
              <a:ext uri="{FF2B5EF4-FFF2-40B4-BE49-F238E27FC236}">
                <a16:creationId xmlns:a16="http://schemas.microsoft.com/office/drawing/2014/main" id="{82B97BC9-6AAA-4722-9B77-267A4A806CEB}"/>
              </a:ext>
            </a:extLst>
          </p:cNvPr>
          <p:cNvSpPr txBox="1">
            <a:spLocks/>
          </p:cNvSpPr>
          <p:nvPr/>
        </p:nvSpPr>
        <p:spPr bwMode="auto">
          <a:xfrm>
            <a:off x="222648" y="960120"/>
            <a:ext cx="3206353" cy="1106805"/>
          </a:xfrm>
          <a:prstGeom prst="rect">
            <a:avLst/>
          </a:prstGeom>
          <a:solidFill>
            <a:srgbClr val="DA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760" tIns="35880" rIns="71760" bIns="35880" numCol="1" anchor="t" anchorCtr="0" compatLnSpc="1">
            <a:prstTxWarp prst="textNoShape">
              <a:avLst/>
            </a:prstTxWarp>
          </a:bodyPr>
          <a:lstStyle>
            <a:lvl1pPr marL="360363" indent="-360363" algn="l" defTabSz="958850" rtl="0" eaLnBrk="0" fontAlgn="base" hangingPunct="0">
              <a:spcBef>
                <a:spcPct val="20000"/>
              </a:spcBef>
              <a:spcAft>
                <a:spcPct val="0"/>
              </a:spcAft>
              <a:buChar char="•"/>
              <a:defRPr sz="2800">
                <a:solidFill>
                  <a:schemeClr val="tx1"/>
                </a:solidFill>
                <a:latin typeface="+mn-lt"/>
                <a:ea typeface="+mn-ea"/>
                <a:cs typeface="+mn-cs"/>
              </a:defRPr>
            </a:lvl1pPr>
            <a:lvl2pPr marL="777875" indent="-298450" algn="l" defTabSz="958850" rtl="0" eaLnBrk="0" fontAlgn="base" hangingPunct="0">
              <a:spcBef>
                <a:spcPct val="20000"/>
              </a:spcBef>
              <a:spcAft>
                <a:spcPct val="0"/>
              </a:spcAft>
              <a:buChar char="–"/>
              <a:defRPr sz="2400">
                <a:solidFill>
                  <a:schemeClr val="tx1"/>
                </a:solidFill>
                <a:latin typeface="+mn-lt"/>
              </a:defRPr>
            </a:lvl2pPr>
            <a:lvl3pPr marL="1196975" indent="-238125" algn="l" defTabSz="958850" rtl="0" eaLnBrk="0" fontAlgn="base" hangingPunct="0">
              <a:spcBef>
                <a:spcPct val="20000"/>
              </a:spcBef>
              <a:spcAft>
                <a:spcPct val="0"/>
              </a:spcAft>
              <a:buChar char="•"/>
              <a:defRPr sz="2000">
                <a:solidFill>
                  <a:schemeClr val="tx1"/>
                </a:solidFill>
                <a:latin typeface="+mn-lt"/>
              </a:defRPr>
            </a:lvl3pPr>
            <a:lvl4pPr marL="1676400" indent="-239713" algn="l" defTabSz="958850" rtl="0" eaLnBrk="0" fontAlgn="base" hangingPunct="0">
              <a:spcBef>
                <a:spcPct val="20000"/>
              </a:spcBef>
              <a:spcAft>
                <a:spcPct val="0"/>
              </a:spcAft>
              <a:buChar char="–"/>
              <a:defRPr sz="1800">
                <a:solidFill>
                  <a:schemeClr val="tx1"/>
                </a:solidFill>
                <a:latin typeface="+mn-lt"/>
              </a:defRPr>
            </a:lvl4pPr>
            <a:lvl5pPr marL="2155825" indent="-239713" algn="l" defTabSz="958850" rtl="0" eaLnBrk="0" fontAlgn="base" hangingPunct="0">
              <a:spcBef>
                <a:spcPct val="20000"/>
              </a:spcBef>
              <a:spcAft>
                <a:spcPct val="0"/>
              </a:spcAft>
              <a:buChar char="»"/>
              <a:defRPr sz="1800">
                <a:solidFill>
                  <a:schemeClr val="tx1"/>
                </a:solidFill>
                <a:latin typeface="+mn-lt"/>
              </a:defRPr>
            </a:lvl5pPr>
            <a:lvl6pPr marL="2613025" indent="-239713" algn="l" defTabSz="958850" rtl="0" fontAlgn="base">
              <a:spcBef>
                <a:spcPct val="20000"/>
              </a:spcBef>
              <a:spcAft>
                <a:spcPct val="0"/>
              </a:spcAft>
              <a:buChar char="»"/>
              <a:defRPr sz="1800">
                <a:solidFill>
                  <a:schemeClr val="tx1"/>
                </a:solidFill>
                <a:latin typeface="+mn-lt"/>
              </a:defRPr>
            </a:lvl6pPr>
            <a:lvl7pPr marL="3070225" indent="-239713" algn="l" defTabSz="958850" rtl="0" fontAlgn="base">
              <a:spcBef>
                <a:spcPct val="20000"/>
              </a:spcBef>
              <a:spcAft>
                <a:spcPct val="0"/>
              </a:spcAft>
              <a:buChar char="»"/>
              <a:defRPr sz="1800">
                <a:solidFill>
                  <a:schemeClr val="tx1"/>
                </a:solidFill>
                <a:latin typeface="+mn-lt"/>
              </a:defRPr>
            </a:lvl7pPr>
            <a:lvl8pPr marL="3527425" indent="-239713" algn="l" defTabSz="958850" rtl="0" fontAlgn="base">
              <a:spcBef>
                <a:spcPct val="20000"/>
              </a:spcBef>
              <a:spcAft>
                <a:spcPct val="0"/>
              </a:spcAft>
              <a:buChar char="»"/>
              <a:defRPr sz="1800">
                <a:solidFill>
                  <a:schemeClr val="tx1"/>
                </a:solidFill>
                <a:latin typeface="+mn-lt"/>
              </a:defRPr>
            </a:lvl8pPr>
            <a:lvl9pPr marL="3984625" indent="-239713" algn="l" defTabSz="958850" rtl="0" fontAlgn="base">
              <a:spcBef>
                <a:spcPct val="20000"/>
              </a:spcBef>
              <a:spcAft>
                <a:spcPct val="0"/>
              </a:spcAft>
              <a:buChar char="»"/>
              <a:defRPr sz="1800">
                <a:solidFill>
                  <a:schemeClr val="tx1"/>
                </a:solidFill>
                <a:latin typeface="+mn-lt"/>
              </a:defRPr>
            </a:lvl9pPr>
          </a:lstStyle>
          <a:p>
            <a:pPr marL="0" indent="0" defTabSz="719138">
              <a:buNone/>
              <a:defRPr/>
            </a:pPr>
            <a:r>
              <a:rPr lang="en-US" sz="1400" b="1" kern="0" dirty="0">
                <a:solidFill>
                  <a:srgbClr val="000000"/>
                </a:solidFill>
                <a:latin typeface="Arial"/>
              </a:rPr>
              <a:t>Timeline</a:t>
            </a:r>
          </a:p>
          <a:p>
            <a:pPr marL="0" indent="0" defTabSz="719138" eaLnBrk="1" hangingPunct="1">
              <a:lnSpc>
                <a:spcPct val="80000"/>
              </a:lnSpc>
              <a:buNone/>
              <a:defRPr/>
            </a:pPr>
            <a:endParaRPr lang="en-US" altLang="en-US" sz="1050" b="1" kern="0" dirty="0">
              <a:solidFill>
                <a:srgbClr val="000000"/>
              </a:solidFill>
              <a:latin typeface="Arial"/>
            </a:endParaRPr>
          </a:p>
          <a:p>
            <a:pPr marL="0" indent="0" defTabSz="719138" eaLnBrk="1" hangingPunct="1">
              <a:lnSpc>
                <a:spcPct val="80000"/>
              </a:lnSpc>
              <a:buNone/>
              <a:defRPr/>
            </a:pPr>
            <a:r>
              <a:rPr lang="en-US" altLang="en-US" sz="1050" b="1" kern="0" dirty="0">
                <a:solidFill>
                  <a:srgbClr val="000000"/>
                </a:solidFill>
                <a:latin typeface="Arial"/>
              </a:rPr>
              <a:t>Project Start</a:t>
            </a:r>
            <a:r>
              <a:rPr lang="en-US" altLang="en-US" sz="1050" kern="0" dirty="0">
                <a:solidFill>
                  <a:srgbClr val="000000"/>
                </a:solidFill>
                <a:latin typeface="Arial"/>
              </a:rPr>
              <a:t>: 10/1/2017</a:t>
            </a:r>
          </a:p>
          <a:p>
            <a:pPr marL="0" indent="0" defTabSz="719138" eaLnBrk="1" hangingPunct="1">
              <a:lnSpc>
                <a:spcPct val="80000"/>
              </a:lnSpc>
              <a:buNone/>
              <a:defRPr/>
            </a:pPr>
            <a:r>
              <a:rPr lang="en-US" altLang="en-US" sz="1050" b="1" kern="0" dirty="0">
                <a:solidFill>
                  <a:srgbClr val="000000"/>
                </a:solidFill>
                <a:latin typeface="Arial"/>
              </a:rPr>
              <a:t>AOP Cycle End</a:t>
            </a:r>
            <a:r>
              <a:rPr lang="en-US" altLang="en-US" sz="1050" kern="0" dirty="0">
                <a:solidFill>
                  <a:srgbClr val="000000"/>
                </a:solidFill>
                <a:latin typeface="Arial"/>
              </a:rPr>
              <a:t>: 9/30/2020</a:t>
            </a:r>
          </a:p>
          <a:p>
            <a:pPr marL="0" indent="0" defTabSz="719138" eaLnBrk="1" hangingPunct="1">
              <a:lnSpc>
                <a:spcPct val="80000"/>
              </a:lnSpc>
              <a:buNone/>
              <a:defRPr/>
            </a:pPr>
            <a:r>
              <a:rPr lang="en-US" altLang="en-US" sz="1050" b="1" kern="0" dirty="0">
                <a:solidFill>
                  <a:srgbClr val="000000"/>
                </a:solidFill>
                <a:latin typeface="Arial"/>
              </a:rPr>
              <a:t>Amount Complete</a:t>
            </a:r>
            <a:r>
              <a:rPr lang="en-US" altLang="en-US" sz="1050" kern="0" dirty="0">
                <a:solidFill>
                  <a:srgbClr val="000000"/>
                </a:solidFill>
                <a:latin typeface="Arial"/>
              </a:rPr>
              <a:t>: ~50%</a:t>
            </a:r>
          </a:p>
          <a:p>
            <a:pPr marL="0" indent="0" defTabSz="719138">
              <a:buNone/>
              <a:defRPr/>
            </a:pPr>
            <a:endParaRPr lang="en-US" sz="1350" b="1" kern="0" dirty="0">
              <a:solidFill>
                <a:srgbClr val="000000"/>
              </a:solidFill>
              <a:latin typeface="Arial"/>
            </a:endParaRPr>
          </a:p>
        </p:txBody>
      </p:sp>
      <p:graphicFrame>
        <p:nvGraphicFramePr>
          <p:cNvPr id="9" name="Table 8">
            <a:extLst>
              <a:ext uri="{FF2B5EF4-FFF2-40B4-BE49-F238E27FC236}">
                <a16:creationId xmlns:a16="http://schemas.microsoft.com/office/drawing/2014/main" id="{8836A371-4573-44FF-88A4-9A8F4E884106}"/>
              </a:ext>
            </a:extLst>
          </p:cNvPr>
          <p:cNvGraphicFramePr>
            <a:graphicFrameLocks noGrp="1"/>
          </p:cNvGraphicFramePr>
          <p:nvPr>
            <p:extLst>
              <p:ext uri="{D42A27DB-BD31-4B8C-83A1-F6EECF244321}">
                <p14:modId xmlns:p14="http://schemas.microsoft.com/office/powerpoint/2010/main" val="3975456591"/>
              </p:ext>
            </p:extLst>
          </p:nvPr>
        </p:nvGraphicFramePr>
        <p:xfrm>
          <a:off x="222648" y="2105025"/>
          <a:ext cx="3206353" cy="2741295"/>
        </p:xfrm>
        <a:graphic>
          <a:graphicData uri="http://schemas.openxmlformats.org/drawingml/2006/table">
            <a:tbl>
              <a:tblPr firstRow="1" firstCol="1" bandRow="1"/>
              <a:tblGrid>
                <a:gridCol w="6286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920353">
                  <a:extLst>
                    <a:ext uri="{9D8B030D-6E8A-4147-A177-3AD203B41FA5}">
                      <a16:colId xmlns:a16="http://schemas.microsoft.com/office/drawing/2014/main" val="20004"/>
                    </a:ext>
                  </a:extLst>
                </a:gridCol>
              </a:tblGrid>
              <a:tr h="586262">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endParaRPr lang="en-US" sz="1500" b="0" dirty="0">
                        <a:solidFill>
                          <a:schemeClr val="tx1"/>
                        </a:solidFill>
                      </a:endParaRPr>
                    </a:p>
                  </a:txBody>
                  <a:tcPr marL="68580" marR="68580" marT="34259" marB="34259">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dirty="0">
                          <a:ln>
                            <a:noFill/>
                          </a:ln>
                          <a:solidFill>
                            <a:schemeClr val="tx1"/>
                          </a:solidFill>
                          <a:effectLst/>
                          <a:uLnTx/>
                          <a:uFillTx/>
                        </a:rPr>
                        <a:t>FY 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dirty="0">
                          <a:ln>
                            <a:noFill/>
                          </a:ln>
                          <a:solidFill>
                            <a:schemeClr val="tx1"/>
                          </a:solidFill>
                          <a:effectLst/>
                          <a:uLnTx/>
                          <a:uFillTx/>
                        </a:rPr>
                        <a:t>Costs</a:t>
                      </a:r>
                    </a:p>
                  </a:txBody>
                  <a:tcPr marL="68580" marR="68580" marT="34259" marB="34259">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900" b="1" dirty="0">
                          <a:solidFill>
                            <a:schemeClr val="tx1"/>
                          </a:solidFill>
                        </a:rPr>
                        <a:t>FY 19 Costs</a:t>
                      </a:r>
                      <a:endParaRPr lang="en-US" sz="900" b="1" dirty="0">
                        <a:solidFill>
                          <a:schemeClr val="tx1"/>
                        </a:solidFill>
                        <a:latin typeface="Calibri" panose="020F0502020204030204" pitchFamily="34" charset="0"/>
                      </a:endParaRPr>
                    </a:p>
                  </a:txBody>
                  <a:tcPr marL="68580" marR="68580" marT="34259" marB="34259">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900" b="1" dirty="0">
                          <a:solidFill>
                            <a:schemeClr val="tx1"/>
                          </a:solidFill>
                        </a:rPr>
                        <a:t>FY 20 Costs</a:t>
                      </a:r>
                      <a:endParaRPr lang="en-US" sz="900" b="1" dirty="0">
                        <a:solidFill>
                          <a:schemeClr val="tx1"/>
                        </a:solidFill>
                        <a:latin typeface="Calibri" panose="020F0502020204030204" pitchFamily="34" charset="0"/>
                      </a:endParaRPr>
                    </a:p>
                  </a:txBody>
                  <a:tcPr marL="68580" marR="68580" marT="34259" marB="34259">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sz="900" b="1" dirty="0">
                          <a:solidFill>
                            <a:schemeClr val="tx1"/>
                          </a:solidFill>
                        </a:rPr>
                        <a:t>Total Planned Funding</a:t>
                      </a:r>
                      <a:endParaRPr lang="en-US" sz="900" b="1" dirty="0">
                        <a:solidFill>
                          <a:schemeClr val="tx1"/>
                        </a:solidFill>
                        <a:latin typeface="Calibri" panose="020F0502020204030204" pitchFamily="34" charset="0"/>
                      </a:endParaRPr>
                    </a:p>
                  </a:txBody>
                  <a:tcPr marL="68580" marR="68580" marT="34259" marB="34259">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extLst>
                  <a:ext uri="{0D108BD9-81ED-4DB2-BD59-A6C34878D82A}">
                    <a16:rowId xmlns:a16="http://schemas.microsoft.com/office/drawing/2014/main" val="10000"/>
                  </a:ext>
                </a:extLst>
              </a:tr>
              <a:tr h="752884">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algn="l" defTabSz="914400" rtl="0" eaLnBrk="1" latinLnBrk="0" hangingPunct="1"/>
                      <a:r>
                        <a:rPr lang="en-US" sz="900" b="0" kern="1200" dirty="0">
                          <a:solidFill>
                            <a:schemeClr val="tx1"/>
                          </a:solidFill>
                        </a:rPr>
                        <a:t>DOE Funded</a:t>
                      </a:r>
                      <a:endParaRPr lang="en-US" sz="900" b="0" kern="1200" dirty="0">
                        <a:solidFill>
                          <a:schemeClr val="tx1"/>
                        </a:solidFill>
                        <a:latin typeface="Calibri" panose="020F0502020204030204" pitchFamily="34" charset="0"/>
                        <a:ea typeface="+mn-ea"/>
                        <a:cs typeface="+mn-cs"/>
                      </a:endParaRPr>
                    </a:p>
                  </a:txBody>
                  <a:tcPr marL="68580" marR="68580" marT="34259" marB="34259">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a:solidFill>
                            <a:schemeClr val="tx1"/>
                          </a:solidFill>
                        </a:rPr>
                        <a:t>$300K</a:t>
                      </a:r>
                    </a:p>
                  </a:txBody>
                  <a:tcPr marL="68580" marR="68580" marT="34259" marB="34259">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a:solidFill>
                            <a:schemeClr val="tx1"/>
                          </a:solidFill>
                        </a:rPr>
                        <a:t>$300K</a:t>
                      </a:r>
                    </a:p>
                  </a:txBody>
                  <a:tcPr marL="68580" marR="68580" marT="34259" marB="34259">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a:solidFill>
                            <a:schemeClr val="tx1"/>
                          </a:solidFill>
                        </a:rPr>
                        <a:t>$300K</a:t>
                      </a:r>
                    </a:p>
                  </a:txBody>
                  <a:tcPr marL="68580" marR="68580" marT="34259" marB="34259">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sz="900" b="0" dirty="0">
                          <a:solidFill>
                            <a:schemeClr val="tx1"/>
                          </a:solidFill>
                        </a:rPr>
                        <a:t>$900K</a:t>
                      </a:r>
                    </a:p>
                  </a:txBody>
                  <a:tcPr marL="68580" marR="68580" marT="34259" marB="34259">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1"/>
                  </a:ext>
                </a:extLst>
              </a:tr>
              <a:tr h="1402149">
                <a:tc gridSpan="5">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eaLnBrk="1" hangingPunct="1">
                        <a:lnSpc>
                          <a:spcPct val="90000"/>
                        </a:lnSpc>
                        <a:spcBef>
                          <a:spcPct val="20000"/>
                        </a:spcBef>
                        <a:buFontTx/>
                        <a:buNone/>
                        <a:defRPr/>
                      </a:pPr>
                      <a:r>
                        <a:rPr lang="en-US" altLang="en-US" sz="1100" b="1" dirty="0">
                          <a:solidFill>
                            <a:schemeClr val="tx1"/>
                          </a:solidFill>
                        </a:rPr>
                        <a:t>Partners</a:t>
                      </a:r>
                      <a:r>
                        <a:rPr lang="en-US" altLang="en-US" sz="1100" b="0" dirty="0">
                          <a:solidFill>
                            <a:schemeClr val="tx1"/>
                          </a:solidFill>
                        </a:rPr>
                        <a:t>: </a:t>
                      </a:r>
                      <a:r>
                        <a:rPr lang="en-US" altLang="en-US" sz="1100" b="0" dirty="0">
                          <a:solidFill>
                            <a:srgbClr val="000C14"/>
                          </a:solidFill>
                          <a:ea typeface="+mn-ea"/>
                        </a:rPr>
                        <a:t>Pacific Northwest National Laboratory,</a:t>
                      </a:r>
                    </a:p>
                    <a:p>
                      <a:pPr eaLnBrk="1" hangingPunct="1">
                        <a:lnSpc>
                          <a:spcPct val="90000"/>
                        </a:lnSpc>
                        <a:spcBef>
                          <a:spcPct val="20000"/>
                        </a:spcBef>
                        <a:buFontTx/>
                        <a:buNone/>
                        <a:defRPr/>
                      </a:pPr>
                      <a:r>
                        <a:rPr lang="en-US" altLang="en-US" sz="1100" b="0" dirty="0" err="1">
                          <a:solidFill>
                            <a:srgbClr val="000C14"/>
                          </a:solidFill>
                          <a:ea typeface="+mn-ea"/>
                        </a:rPr>
                        <a:t>Lexidyne</a:t>
                      </a:r>
                      <a:r>
                        <a:rPr lang="en-US" altLang="en-US" sz="1100" b="0" dirty="0">
                          <a:solidFill>
                            <a:srgbClr val="000C14"/>
                          </a:solidFill>
                          <a:ea typeface="+mn-ea"/>
                        </a:rPr>
                        <a:t> LLC, </a:t>
                      </a:r>
                      <a:r>
                        <a:rPr lang="en-US" altLang="en-US" sz="1100" b="0" dirty="0">
                          <a:solidFill>
                            <a:srgbClr val="000C14"/>
                          </a:solidFill>
                        </a:rPr>
                        <a:t>Environmental Protection Agency</a:t>
                      </a:r>
                      <a:endParaRPr lang="en-US" altLang="en-US" sz="1100" b="0" dirty="0">
                        <a:solidFill>
                          <a:srgbClr val="000C14"/>
                        </a:solidFill>
                        <a:ea typeface="+mn-ea"/>
                      </a:endParaRPr>
                    </a:p>
                    <a:p>
                      <a:pPr marL="0" indent="0" eaLnBrk="1" hangingPunct="1">
                        <a:lnSpc>
                          <a:spcPct val="90000"/>
                        </a:lnSpc>
                        <a:spcBef>
                          <a:spcPct val="20000"/>
                        </a:spcBef>
                        <a:buFont typeface="Arial" panose="020B0604020202020204" pitchFamily="34" charset="0"/>
                        <a:buNone/>
                        <a:defRPr/>
                      </a:pPr>
                      <a:endParaRPr lang="en-US" sz="1400" b="0" dirty="0">
                        <a:solidFill>
                          <a:schemeClr val="tx1"/>
                        </a:solidFill>
                      </a:endParaRPr>
                    </a:p>
                  </a:txBody>
                  <a:tcPr marL="68580" marR="68580" marT="34259" marB="34259">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BE0E3"/>
                    </a:solidFill>
                  </a:tcPr>
                </a:tc>
                <a:tc hMerge="1">
                  <a:txBody>
                    <a:bodyPr/>
                    <a:lstStyle/>
                    <a:p>
                      <a:endParaRPr lang="en-US" sz="2000" dirty="0"/>
                    </a:p>
                  </a:txBody>
                  <a:tcPr marT="45677" marB="45677"/>
                </a:tc>
                <a:tc hMerge="1">
                  <a:txBody>
                    <a:bodyPr/>
                    <a:lstStyle/>
                    <a:p>
                      <a:endParaRPr lang="en-US" sz="2000" dirty="0"/>
                    </a:p>
                  </a:txBody>
                  <a:tcPr marT="45677" marB="45677"/>
                </a:tc>
                <a:tc hMerge="1">
                  <a:txBody>
                    <a:bodyPr/>
                    <a:lstStyle/>
                    <a:p>
                      <a:endParaRPr lang="en-US" sz="2000" dirty="0"/>
                    </a:p>
                  </a:txBody>
                  <a:tcPr marT="45677" marB="45677"/>
                </a:tc>
                <a:tc hMerge="1">
                  <a:txBody>
                    <a:bodyPr/>
                    <a:lstStyle/>
                    <a:p>
                      <a:endParaRPr lang="en-US" sz="2000" dirty="0"/>
                    </a:p>
                  </a:txBody>
                  <a:tcPr marT="45677" marB="45677"/>
                </a:tc>
                <a:extLst>
                  <a:ext uri="{0D108BD9-81ED-4DB2-BD59-A6C34878D82A}">
                    <a16:rowId xmlns:a16="http://schemas.microsoft.com/office/drawing/2014/main" val="10003"/>
                  </a:ext>
                </a:extLst>
              </a:tr>
            </a:tbl>
          </a:graphicData>
        </a:graphic>
      </p:graphicFrame>
      <p:sp>
        <p:nvSpPr>
          <p:cNvPr id="10" name="Content Placeholder 2">
            <a:extLst>
              <a:ext uri="{FF2B5EF4-FFF2-40B4-BE49-F238E27FC236}">
                <a16:creationId xmlns:a16="http://schemas.microsoft.com/office/drawing/2014/main" id="{EF4B3A1F-EBE3-4F80-AB19-449756B3D871}"/>
              </a:ext>
            </a:extLst>
          </p:cNvPr>
          <p:cNvSpPr txBox="1">
            <a:spLocks/>
          </p:cNvSpPr>
          <p:nvPr/>
        </p:nvSpPr>
        <p:spPr bwMode="auto">
          <a:xfrm>
            <a:off x="3574257" y="960120"/>
            <a:ext cx="3180160" cy="1483043"/>
          </a:xfrm>
          <a:prstGeom prst="rect">
            <a:avLst/>
          </a:prstGeom>
          <a:solidFill>
            <a:srgbClr val="DA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760" tIns="35880" rIns="71760" bIns="35880" numCol="1" anchor="t" anchorCtr="0" compatLnSpc="1">
            <a:prstTxWarp prst="textNoShape">
              <a:avLst/>
            </a:prstTxWarp>
          </a:bodyPr>
          <a:lstStyle>
            <a:lvl1pPr marL="360363" indent="-360363" algn="l" defTabSz="958850" rtl="0" eaLnBrk="0" fontAlgn="base" hangingPunct="0">
              <a:spcBef>
                <a:spcPct val="20000"/>
              </a:spcBef>
              <a:spcAft>
                <a:spcPct val="0"/>
              </a:spcAft>
              <a:buChar char="•"/>
              <a:defRPr sz="2800">
                <a:solidFill>
                  <a:schemeClr val="tx1"/>
                </a:solidFill>
                <a:latin typeface="+mn-lt"/>
                <a:ea typeface="+mn-ea"/>
                <a:cs typeface="+mn-cs"/>
              </a:defRPr>
            </a:lvl1pPr>
            <a:lvl2pPr marL="777875" indent="-298450" algn="l" defTabSz="958850" rtl="0" eaLnBrk="0" fontAlgn="base" hangingPunct="0">
              <a:spcBef>
                <a:spcPct val="20000"/>
              </a:spcBef>
              <a:spcAft>
                <a:spcPct val="0"/>
              </a:spcAft>
              <a:buChar char="–"/>
              <a:defRPr sz="2400">
                <a:solidFill>
                  <a:schemeClr val="tx1"/>
                </a:solidFill>
                <a:latin typeface="+mn-lt"/>
              </a:defRPr>
            </a:lvl2pPr>
            <a:lvl3pPr marL="1196975" indent="-238125" algn="l" defTabSz="958850" rtl="0" eaLnBrk="0" fontAlgn="base" hangingPunct="0">
              <a:spcBef>
                <a:spcPct val="20000"/>
              </a:spcBef>
              <a:spcAft>
                <a:spcPct val="0"/>
              </a:spcAft>
              <a:buChar char="•"/>
              <a:defRPr sz="2000">
                <a:solidFill>
                  <a:schemeClr val="tx1"/>
                </a:solidFill>
                <a:latin typeface="+mn-lt"/>
              </a:defRPr>
            </a:lvl3pPr>
            <a:lvl4pPr marL="1676400" indent="-239713" algn="l" defTabSz="958850" rtl="0" eaLnBrk="0" fontAlgn="base" hangingPunct="0">
              <a:spcBef>
                <a:spcPct val="20000"/>
              </a:spcBef>
              <a:spcAft>
                <a:spcPct val="0"/>
              </a:spcAft>
              <a:buChar char="–"/>
              <a:defRPr sz="1800">
                <a:solidFill>
                  <a:schemeClr val="tx1"/>
                </a:solidFill>
                <a:latin typeface="+mn-lt"/>
              </a:defRPr>
            </a:lvl4pPr>
            <a:lvl5pPr marL="2155825" indent="-239713" algn="l" defTabSz="958850" rtl="0" eaLnBrk="0" fontAlgn="base" hangingPunct="0">
              <a:spcBef>
                <a:spcPct val="20000"/>
              </a:spcBef>
              <a:spcAft>
                <a:spcPct val="0"/>
              </a:spcAft>
              <a:buChar char="»"/>
              <a:defRPr sz="1800">
                <a:solidFill>
                  <a:schemeClr val="tx1"/>
                </a:solidFill>
                <a:latin typeface="+mn-lt"/>
              </a:defRPr>
            </a:lvl5pPr>
            <a:lvl6pPr marL="2613025" indent="-239713" algn="l" defTabSz="958850" rtl="0" fontAlgn="base">
              <a:spcBef>
                <a:spcPct val="20000"/>
              </a:spcBef>
              <a:spcAft>
                <a:spcPct val="0"/>
              </a:spcAft>
              <a:buChar char="»"/>
              <a:defRPr sz="1800">
                <a:solidFill>
                  <a:schemeClr val="tx1"/>
                </a:solidFill>
                <a:latin typeface="+mn-lt"/>
              </a:defRPr>
            </a:lvl6pPr>
            <a:lvl7pPr marL="3070225" indent="-239713" algn="l" defTabSz="958850" rtl="0" fontAlgn="base">
              <a:spcBef>
                <a:spcPct val="20000"/>
              </a:spcBef>
              <a:spcAft>
                <a:spcPct val="0"/>
              </a:spcAft>
              <a:buChar char="»"/>
              <a:defRPr sz="1800">
                <a:solidFill>
                  <a:schemeClr val="tx1"/>
                </a:solidFill>
                <a:latin typeface="+mn-lt"/>
              </a:defRPr>
            </a:lvl7pPr>
            <a:lvl8pPr marL="3527425" indent="-239713" algn="l" defTabSz="958850" rtl="0" fontAlgn="base">
              <a:spcBef>
                <a:spcPct val="20000"/>
              </a:spcBef>
              <a:spcAft>
                <a:spcPct val="0"/>
              </a:spcAft>
              <a:buChar char="»"/>
              <a:defRPr sz="1800">
                <a:solidFill>
                  <a:schemeClr val="tx1"/>
                </a:solidFill>
                <a:latin typeface="+mn-lt"/>
              </a:defRPr>
            </a:lvl8pPr>
            <a:lvl9pPr marL="3984625" indent="-239713" algn="l" defTabSz="958850" rtl="0" fontAlgn="base">
              <a:spcBef>
                <a:spcPct val="20000"/>
              </a:spcBef>
              <a:spcAft>
                <a:spcPct val="0"/>
              </a:spcAft>
              <a:buChar char="»"/>
              <a:defRPr sz="1800">
                <a:solidFill>
                  <a:schemeClr val="tx1"/>
                </a:solidFill>
                <a:latin typeface="+mn-lt"/>
              </a:defRPr>
            </a:lvl9pPr>
          </a:lstStyle>
          <a:p>
            <a:pPr marL="0" indent="0" defTabSz="719138" eaLnBrk="1" hangingPunct="1">
              <a:lnSpc>
                <a:spcPct val="80000"/>
              </a:lnSpc>
              <a:buNone/>
              <a:defRPr/>
            </a:pPr>
            <a:r>
              <a:rPr lang="en-US" altLang="en-US" sz="1100" b="1" kern="0" dirty="0">
                <a:solidFill>
                  <a:srgbClr val="000000"/>
                </a:solidFill>
                <a:latin typeface="Arial"/>
              </a:rPr>
              <a:t>Barriers addressed</a:t>
            </a:r>
          </a:p>
          <a:p>
            <a:pPr marL="0" indent="0">
              <a:buNone/>
            </a:pPr>
            <a:r>
              <a:rPr lang="en-US" altLang="en-US" sz="1000" b="1" dirty="0">
                <a:solidFill>
                  <a:srgbClr val="000C14"/>
                </a:solidFill>
                <a:latin typeface="Arial" panose="020B0604020202020204" pitchFamily="34" charset="0"/>
              </a:rPr>
              <a:t>At-A</a:t>
            </a:r>
            <a:r>
              <a:rPr lang="en-US" altLang="en-US" sz="1000" dirty="0">
                <a:solidFill>
                  <a:srgbClr val="000C14"/>
                </a:solidFill>
                <a:latin typeface="Arial" panose="020B0604020202020204" pitchFamily="34" charset="0"/>
              </a:rPr>
              <a:t>: Comparable, Transparent, and Reproducible Analyses . The </a:t>
            </a:r>
            <a:r>
              <a:rPr lang="en-US" altLang="en-US" sz="1000" dirty="0" err="1">
                <a:solidFill>
                  <a:srgbClr val="000C14"/>
                </a:solidFill>
                <a:latin typeface="Arial" panose="020B0604020202020204" pitchFamily="34" charset="0"/>
              </a:rPr>
              <a:t>WESyS</a:t>
            </a:r>
            <a:r>
              <a:rPr lang="en-US" altLang="en-US" sz="1000" dirty="0">
                <a:solidFill>
                  <a:srgbClr val="000C14"/>
                </a:solidFill>
                <a:latin typeface="Arial" panose="020B0604020202020204" pitchFamily="34" charset="0"/>
              </a:rPr>
              <a:t> model is transparent, reproducible, and trackable.</a:t>
            </a:r>
          </a:p>
          <a:p>
            <a:pPr marL="0" indent="0">
              <a:buNone/>
            </a:pPr>
            <a:r>
              <a:rPr lang="en-US" altLang="en-US" sz="1000" b="1" dirty="0">
                <a:solidFill>
                  <a:srgbClr val="000C14"/>
                </a:solidFill>
                <a:latin typeface="Arial" panose="020B0604020202020204" pitchFamily="34" charset="0"/>
              </a:rPr>
              <a:t>At-B</a:t>
            </a:r>
            <a:r>
              <a:rPr lang="en-US" altLang="en-US" sz="1000" dirty="0">
                <a:solidFill>
                  <a:srgbClr val="000C14"/>
                </a:solidFill>
                <a:latin typeface="Arial" panose="020B0604020202020204" pitchFamily="34" charset="0"/>
              </a:rPr>
              <a:t>: Analytical Tools and Capabilities for System-Level Analysis. </a:t>
            </a:r>
            <a:r>
              <a:rPr lang="en-US" altLang="en-US" sz="1000" dirty="0" err="1">
                <a:solidFill>
                  <a:srgbClr val="000C14"/>
                </a:solidFill>
                <a:latin typeface="Arial" panose="020B0604020202020204" pitchFamily="34" charset="0"/>
              </a:rPr>
              <a:t>WESyS</a:t>
            </a:r>
            <a:r>
              <a:rPr lang="en-US" altLang="en-US" sz="1000" dirty="0">
                <a:solidFill>
                  <a:srgbClr val="000C14"/>
                </a:solidFill>
                <a:latin typeface="Arial" panose="020B0604020202020204" pitchFamily="34" charset="0"/>
              </a:rPr>
              <a:t> is a systems modeling tool built using established approaches and data. </a:t>
            </a:r>
          </a:p>
          <a:p>
            <a:pPr marL="0" indent="0">
              <a:buNone/>
            </a:pPr>
            <a:r>
              <a:rPr lang="en-US" altLang="en-US" sz="1000" b="1" dirty="0">
                <a:solidFill>
                  <a:srgbClr val="000C14"/>
                </a:solidFill>
                <a:latin typeface="Arial" panose="020B0604020202020204" pitchFamily="34" charset="0"/>
              </a:rPr>
              <a:t>At-C</a:t>
            </a:r>
            <a:r>
              <a:rPr lang="en-US" altLang="en-US" sz="1000" dirty="0">
                <a:solidFill>
                  <a:srgbClr val="000C14"/>
                </a:solidFill>
                <a:latin typeface="Arial" panose="020B0604020202020204" pitchFamily="34" charset="0"/>
              </a:rPr>
              <a:t>: Data availability across the Supply Chain</a:t>
            </a:r>
          </a:p>
          <a:p>
            <a:pPr marL="0" indent="0" defTabSz="719138">
              <a:buNone/>
              <a:defRPr/>
            </a:pPr>
            <a:endParaRPr lang="en-US" sz="800" b="1" kern="0" dirty="0">
              <a:solidFill>
                <a:srgbClr val="000000"/>
              </a:solidFill>
              <a:latin typeface="Arial"/>
            </a:endParaRPr>
          </a:p>
        </p:txBody>
      </p:sp>
      <p:sp>
        <p:nvSpPr>
          <p:cNvPr id="11" name="Content Placeholder 2">
            <a:extLst>
              <a:ext uri="{FF2B5EF4-FFF2-40B4-BE49-F238E27FC236}">
                <a16:creationId xmlns:a16="http://schemas.microsoft.com/office/drawing/2014/main" id="{74F4BC4D-2D1A-4183-A377-0A72BD6119E8}"/>
              </a:ext>
            </a:extLst>
          </p:cNvPr>
          <p:cNvSpPr txBox="1">
            <a:spLocks/>
          </p:cNvSpPr>
          <p:nvPr/>
        </p:nvSpPr>
        <p:spPr bwMode="auto">
          <a:xfrm>
            <a:off x="3574257" y="2571750"/>
            <a:ext cx="3180160" cy="2274570"/>
          </a:xfrm>
          <a:prstGeom prst="rect">
            <a:avLst/>
          </a:prstGeom>
          <a:solidFill>
            <a:srgbClr val="DAED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760" tIns="35880" rIns="71760" bIns="35880" numCol="1" anchor="t" anchorCtr="0" compatLnSpc="1">
            <a:prstTxWarp prst="textNoShape">
              <a:avLst/>
            </a:prstTxWarp>
          </a:bodyPr>
          <a:lstStyle>
            <a:lvl1pPr marL="360363" indent="-360363" algn="l" defTabSz="958850" rtl="0" eaLnBrk="0" fontAlgn="base" hangingPunct="0">
              <a:spcBef>
                <a:spcPct val="20000"/>
              </a:spcBef>
              <a:spcAft>
                <a:spcPct val="0"/>
              </a:spcAft>
              <a:buChar char="•"/>
              <a:defRPr sz="2800">
                <a:solidFill>
                  <a:schemeClr val="tx1"/>
                </a:solidFill>
                <a:latin typeface="+mn-lt"/>
                <a:ea typeface="+mn-ea"/>
                <a:cs typeface="+mn-cs"/>
              </a:defRPr>
            </a:lvl1pPr>
            <a:lvl2pPr marL="777875" indent="-298450" algn="l" defTabSz="958850" rtl="0" eaLnBrk="0" fontAlgn="base" hangingPunct="0">
              <a:spcBef>
                <a:spcPct val="20000"/>
              </a:spcBef>
              <a:spcAft>
                <a:spcPct val="0"/>
              </a:spcAft>
              <a:buChar char="–"/>
              <a:defRPr sz="2400">
                <a:solidFill>
                  <a:schemeClr val="tx1"/>
                </a:solidFill>
                <a:latin typeface="+mn-lt"/>
              </a:defRPr>
            </a:lvl2pPr>
            <a:lvl3pPr marL="1196975" indent="-238125" algn="l" defTabSz="958850" rtl="0" eaLnBrk="0" fontAlgn="base" hangingPunct="0">
              <a:spcBef>
                <a:spcPct val="20000"/>
              </a:spcBef>
              <a:spcAft>
                <a:spcPct val="0"/>
              </a:spcAft>
              <a:buChar char="•"/>
              <a:defRPr sz="2000">
                <a:solidFill>
                  <a:schemeClr val="tx1"/>
                </a:solidFill>
                <a:latin typeface="+mn-lt"/>
              </a:defRPr>
            </a:lvl3pPr>
            <a:lvl4pPr marL="1676400" indent="-239713" algn="l" defTabSz="958850" rtl="0" eaLnBrk="0" fontAlgn="base" hangingPunct="0">
              <a:spcBef>
                <a:spcPct val="20000"/>
              </a:spcBef>
              <a:spcAft>
                <a:spcPct val="0"/>
              </a:spcAft>
              <a:buChar char="–"/>
              <a:defRPr sz="1800">
                <a:solidFill>
                  <a:schemeClr val="tx1"/>
                </a:solidFill>
                <a:latin typeface="+mn-lt"/>
              </a:defRPr>
            </a:lvl4pPr>
            <a:lvl5pPr marL="2155825" indent="-239713" algn="l" defTabSz="958850" rtl="0" eaLnBrk="0" fontAlgn="base" hangingPunct="0">
              <a:spcBef>
                <a:spcPct val="20000"/>
              </a:spcBef>
              <a:spcAft>
                <a:spcPct val="0"/>
              </a:spcAft>
              <a:buChar char="»"/>
              <a:defRPr sz="1800">
                <a:solidFill>
                  <a:schemeClr val="tx1"/>
                </a:solidFill>
                <a:latin typeface="+mn-lt"/>
              </a:defRPr>
            </a:lvl5pPr>
            <a:lvl6pPr marL="2613025" indent="-239713" algn="l" defTabSz="958850" rtl="0" fontAlgn="base">
              <a:spcBef>
                <a:spcPct val="20000"/>
              </a:spcBef>
              <a:spcAft>
                <a:spcPct val="0"/>
              </a:spcAft>
              <a:buChar char="»"/>
              <a:defRPr sz="1800">
                <a:solidFill>
                  <a:schemeClr val="tx1"/>
                </a:solidFill>
                <a:latin typeface="+mn-lt"/>
              </a:defRPr>
            </a:lvl6pPr>
            <a:lvl7pPr marL="3070225" indent="-239713" algn="l" defTabSz="958850" rtl="0" fontAlgn="base">
              <a:spcBef>
                <a:spcPct val="20000"/>
              </a:spcBef>
              <a:spcAft>
                <a:spcPct val="0"/>
              </a:spcAft>
              <a:buChar char="»"/>
              <a:defRPr sz="1800">
                <a:solidFill>
                  <a:schemeClr val="tx1"/>
                </a:solidFill>
                <a:latin typeface="+mn-lt"/>
              </a:defRPr>
            </a:lvl7pPr>
            <a:lvl8pPr marL="3527425" indent="-239713" algn="l" defTabSz="958850" rtl="0" fontAlgn="base">
              <a:spcBef>
                <a:spcPct val="20000"/>
              </a:spcBef>
              <a:spcAft>
                <a:spcPct val="0"/>
              </a:spcAft>
              <a:buChar char="»"/>
              <a:defRPr sz="1800">
                <a:solidFill>
                  <a:schemeClr val="tx1"/>
                </a:solidFill>
                <a:latin typeface="+mn-lt"/>
              </a:defRPr>
            </a:lvl8pPr>
            <a:lvl9pPr marL="3984625" indent="-239713" algn="l" defTabSz="958850" rtl="0" fontAlgn="base">
              <a:spcBef>
                <a:spcPct val="20000"/>
              </a:spcBef>
              <a:spcAft>
                <a:spcPct val="0"/>
              </a:spcAft>
              <a:buChar char="»"/>
              <a:defRPr sz="1800">
                <a:solidFill>
                  <a:schemeClr val="tx1"/>
                </a:solidFill>
                <a:latin typeface="+mn-lt"/>
              </a:defRPr>
            </a:lvl9pPr>
          </a:lstStyle>
          <a:p>
            <a:pPr marL="0" indent="0" eaLnBrk="1" hangingPunct="1">
              <a:lnSpc>
                <a:spcPct val="80000"/>
              </a:lnSpc>
              <a:buNone/>
              <a:defRPr/>
            </a:pPr>
            <a:r>
              <a:rPr lang="en-US" altLang="en-US" sz="1050" b="1" kern="0" dirty="0">
                <a:solidFill>
                  <a:srgbClr val="000000"/>
                </a:solidFill>
                <a:latin typeface="Arial"/>
              </a:rPr>
              <a:t>Objective:</a:t>
            </a:r>
            <a:r>
              <a:rPr lang="en-US" altLang="en-US" sz="1050" kern="0" dirty="0">
                <a:solidFill>
                  <a:srgbClr val="000000"/>
                </a:solidFill>
                <a:latin typeface="Arial"/>
              </a:rPr>
              <a:t> </a:t>
            </a:r>
            <a:r>
              <a:rPr lang="en-US" altLang="en-US" sz="1050" dirty="0">
                <a:latin typeface="Arial" panose="020B0604020202020204" pitchFamily="34" charset="0"/>
              </a:rPr>
              <a:t>to build and exercise a system dynamics (SD) model of the waste-to-energy (WTE) industry in the United States and to develop and analyze scenarios that explore the evolution of the WTE industry and how it may be deployed in a way makes a substantial contribution to the country’s transportation energy. We want to understand how novel technologies develop in the context of multiple mature technologies.</a:t>
            </a:r>
            <a:endParaRPr lang="en-US" altLang="en-US" sz="1050" kern="0" dirty="0">
              <a:solidFill>
                <a:srgbClr val="000000"/>
              </a:solidFill>
              <a:latin typeface="Arial"/>
            </a:endParaRPr>
          </a:p>
          <a:p>
            <a:pPr marL="0" indent="0" eaLnBrk="1" hangingPunct="1">
              <a:lnSpc>
                <a:spcPct val="80000"/>
              </a:lnSpc>
              <a:buNone/>
              <a:defRPr/>
            </a:pPr>
            <a:endParaRPr lang="en-US" altLang="en-US" sz="1050" b="1" kern="0" dirty="0">
              <a:solidFill>
                <a:srgbClr val="000000"/>
              </a:solidFill>
              <a:latin typeface="Arial"/>
            </a:endParaRPr>
          </a:p>
          <a:p>
            <a:pPr marL="0" indent="0" eaLnBrk="1" hangingPunct="1">
              <a:lnSpc>
                <a:spcPct val="80000"/>
              </a:lnSpc>
              <a:buNone/>
              <a:defRPr/>
            </a:pPr>
            <a:r>
              <a:rPr lang="en-US" altLang="en-US" sz="1050" b="1" kern="0" dirty="0">
                <a:solidFill>
                  <a:srgbClr val="000000"/>
                </a:solidFill>
                <a:latin typeface="Arial"/>
              </a:rPr>
              <a:t>End of Project Goal:</a:t>
            </a:r>
            <a:r>
              <a:rPr lang="en-US" altLang="en-US" sz="1050" kern="0" dirty="0">
                <a:solidFill>
                  <a:srgbClr val="000000"/>
                </a:solidFill>
                <a:latin typeface="Arial"/>
              </a:rPr>
              <a:t> to directly addresses specific Bioenergy Technologies Office questions, we will </a:t>
            </a:r>
            <a:r>
              <a:rPr lang="en-US" altLang="en-US" sz="1050" dirty="0">
                <a:latin typeface="Arial" panose="020B0604020202020204" pitchFamily="34" charset="0"/>
              </a:rPr>
              <a:t>expand the model to include a range of developing technologies and novel sources of waste feedstocks. </a:t>
            </a:r>
          </a:p>
          <a:p>
            <a:pPr marL="0" indent="0" defTabSz="719138" eaLnBrk="1" hangingPunct="1">
              <a:lnSpc>
                <a:spcPct val="80000"/>
              </a:lnSpc>
              <a:buNone/>
              <a:defRPr/>
            </a:pPr>
            <a:endParaRPr lang="en-US" altLang="en-US" sz="1200" kern="0" dirty="0">
              <a:solidFill>
                <a:srgbClr val="000000"/>
              </a:solidFill>
              <a:latin typeface="Arial"/>
            </a:endParaRPr>
          </a:p>
        </p:txBody>
      </p:sp>
    </p:spTree>
    <p:extLst>
      <p:ext uri="{BB962C8B-B14F-4D97-AF65-F5344CB8AC3E}">
        <p14:creationId xmlns:p14="http://schemas.microsoft.com/office/powerpoint/2010/main" val="383172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4AD3-3037-4330-970F-BC88C0031DDD}"/>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042C3E94-C3BD-44A9-BB0E-7137FBBFAAEE}"/>
              </a:ext>
            </a:extLst>
          </p:cNvPr>
          <p:cNvSpPr>
            <a:spLocks noGrp="1"/>
          </p:cNvSpPr>
          <p:nvPr>
            <p:ph type="body" sz="quarter" idx="4294967295"/>
          </p:nvPr>
        </p:nvSpPr>
        <p:spPr>
          <a:xfrm>
            <a:off x="0" y="1125538"/>
            <a:ext cx="6089650" cy="3621087"/>
          </a:xfrm>
        </p:spPr>
        <p:txBody>
          <a:bodyPr>
            <a:normAutofit/>
          </a:bodyPr>
          <a:lstStyle/>
          <a:p>
            <a:r>
              <a:rPr lang="en-US" sz="1500" dirty="0"/>
              <a:t>Study introduction</a:t>
            </a:r>
          </a:p>
          <a:p>
            <a:r>
              <a:rPr lang="en-US" sz="1500" dirty="0"/>
              <a:t>Approach</a:t>
            </a:r>
          </a:p>
          <a:p>
            <a:r>
              <a:rPr lang="en-US" sz="1500" dirty="0"/>
              <a:t>Global sensitivity results for specific cases</a:t>
            </a:r>
          </a:p>
          <a:p>
            <a:r>
              <a:rPr lang="en-US" sz="1500" dirty="0"/>
              <a:t>Local sensitivity results for select regions</a:t>
            </a:r>
          </a:p>
          <a:p>
            <a:r>
              <a:rPr lang="en-US" sz="1500" dirty="0"/>
              <a:t>Discussion and summary </a:t>
            </a:r>
          </a:p>
          <a:p>
            <a:r>
              <a:rPr lang="en-US" sz="1500" dirty="0"/>
              <a:t>Next steps and future work</a:t>
            </a:r>
          </a:p>
          <a:p>
            <a:endParaRPr lang="en-US" sz="1500" dirty="0"/>
          </a:p>
          <a:p>
            <a:endParaRPr lang="en-US" sz="1500" dirty="0"/>
          </a:p>
        </p:txBody>
      </p:sp>
    </p:spTree>
    <p:extLst>
      <p:ext uri="{BB962C8B-B14F-4D97-AF65-F5344CB8AC3E}">
        <p14:creationId xmlns:p14="http://schemas.microsoft.com/office/powerpoint/2010/main" val="2009026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5F4E7-C4FD-4321-9CC9-7F54F9030410}"/>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4F6819E7-650E-4DAA-B3C2-AE2D74FB7323}"/>
              </a:ext>
            </a:extLst>
          </p:cNvPr>
          <p:cNvSpPr>
            <a:spLocks noGrp="1"/>
          </p:cNvSpPr>
          <p:nvPr>
            <p:ph type="body" sz="quarter" idx="4294967295"/>
          </p:nvPr>
        </p:nvSpPr>
        <p:spPr>
          <a:xfrm>
            <a:off x="0" y="1125538"/>
            <a:ext cx="6089650" cy="3621087"/>
          </a:xfrm>
        </p:spPr>
        <p:txBody>
          <a:bodyPr>
            <a:normAutofit/>
          </a:bodyPr>
          <a:lstStyle/>
          <a:p>
            <a:r>
              <a:rPr lang="en-US" sz="1425" dirty="0"/>
              <a:t>This study focuses on the energy fate of biogas collected from publicly owned treatment works (POTWs), landfills, and confined animal feeding operations (CAFOs) in California (CA) and the rest of the U.S. (ROTUS). We also include results for fuel produced via HTL.</a:t>
            </a:r>
          </a:p>
          <a:p>
            <a:endParaRPr lang="en-US" dirty="0"/>
          </a:p>
          <a:p>
            <a:r>
              <a:rPr lang="en-US" sz="1350" dirty="0"/>
              <a:t>Plant configurations considered:</a:t>
            </a:r>
          </a:p>
          <a:p>
            <a:pPr lvl="1"/>
            <a:r>
              <a:rPr lang="en-US" sz="1050" dirty="0"/>
              <a:t>No waste-to-energy (WTE)</a:t>
            </a:r>
          </a:p>
          <a:p>
            <a:pPr lvl="1"/>
            <a:r>
              <a:rPr lang="en-US" sz="1050" dirty="0"/>
              <a:t>Flaring</a:t>
            </a:r>
          </a:p>
          <a:p>
            <a:pPr lvl="1"/>
            <a:r>
              <a:rPr lang="en-US" sz="1050" dirty="0"/>
              <a:t>Combined heat and power (CHP)</a:t>
            </a:r>
          </a:p>
          <a:p>
            <a:pPr lvl="1"/>
            <a:r>
              <a:rPr lang="en-US" sz="1050" dirty="0"/>
              <a:t>Electricity (Elec)</a:t>
            </a:r>
          </a:p>
          <a:p>
            <a:pPr lvl="1"/>
            <a:r>
              <a:rPr lang="en-US" sz="1050" dirty="0"/>
              <a:t>Compressed natural gas (CNG)</a:t>
            </a:r>
          </a:p>
          <a:p>
            <a:pPr lvl="1"/>
            <a:r>
              <a:rPr lang="en-US" sz="1050" dirty="0"/>
              <a:t>Renewable natural gas (RNG)</a:t>
            </a:r>
          </a:p>
          <a:p>
            <a:pPr lvl="1"/>
            <a:r>
              <a:rPr lang="en-US" sz="1050" dirty="0"/>
              <a:t>Hydrothermal liquefaction (HTL)</a:t>
            </a:r>
          </a:p>
        </p:txBody>
      </p:sp>
      <p:sp>
        <p:nvSpPr>
          <p:cNvPr id="24" name="Rounded Rectangle 3">
            <a:extLst>
              <a:ext uri="{FF2B5EF4-FFF2-40B4-BE49-F238E27FC236}">
                <a16:creationId xmlns:a16="http://schemas.microsoft.com/office/drawing/2014/main" id="{0164F255-6F83-47B7-B4CC-FD1EEE09E2EE}"/>
              </a:ext>
            </a:extLst>
          </p:cNvPr>
          <p:cNvSpPr/>
          <p:nvPr/>
        </p:nvSpPr>
        <p:spPr>
          <a:xfrm>
            <a:off x="3173005" y="2473405"/>
            <a:ext cx="583028" cy="38576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rgbClr val="FFFFFF"/>
                </a:solidFill>
              </a:rPr>
              <a:t>CAFO</a:t>
            </a:r>
          </a:p>
        </p:txBody>
      </p:sp>
      <p:sp>
        <p:nvSpPr>
          <p:cNvPr id="26" name="Rounded Rectangle 4">
            <a:extLst>
              <a:ext uri="{FF2B5EF4-FFF2-40B4-BE49-F238E27FC236}">
                <a16:creationId xmlns:a16="http://schemas.microsoft.com/office/drawing/2014/main" id="{554123AF-2E9C-4773-B4AE-FC603979EE4B}"/>
              </a:ext>
            </a:extLst>
          </p:cNvPr>
          <p:cNvSpPr/>
          <p:nvPr/>
        </p:nvSpPr>
        <p:spPr>
          <a:xfrm>
            <a:off x="3173005" y="3225508"/>
            <a:ext cx="583028" cy="38576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rgbClr val="FFFFFF"/>
                </a:solidFill>
              </a:rPr>
              <a:t>POTW</a:t>
            </a:r>
          </a:p>
        </p:txBody>
      </p:sp>
      <p:sp>
        <p:nvSpPr>
          <p:cNvPr id="27" name="Rounded Rectangle 5">
            <a:extLst>
              <a:ext uri="{FF2B5EF4-FFF2-40B4-BE49-F238E27FC236}">
                <a16:creationId xmlns:a16="http://schemas.microsoft.com/office/drawing/2014/main" id="{D6F89B2A-BBF4-4C62-952D-FCF4ACD83627}"/>
              </a:ext>
            </a:extLst>
          </p:cNvPr>
          <p:cNvSpPr/>
          <p:nvPr/>
        </p:nvSpPr>
        <p:spPr>
          <a:xfrm>
            <a:off x="3173005" y="3745835"/>
            <a:ext cx="583028" cy="385763"/>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rgbClr val="FFFFFF"/>
                </a:solidFill>
              </a:rPr>
              <a:t>Landfill</a:t>
            </a:r>
          </a:p>
        </p:txBody>
      </p:sp>
      <p:sp>
        <p:nvSpPr>
          <p:cNvPr id="29" name="Right Arrow 6">
            <a:extLst>
              <a:ext uri="{FF2B5EF4-FFF2-40B4-BE49-F238E27FC236}">
                <a16:creationId xmlns:a16="http://schemas.microsoft.com/office/drawing/2014/main" id="{8158477F-763B-4B6A-BE69-1AF005BDE123}"/>
              </a:ext>
            </a:extLst>
          </p:cNvPr>
          <p:cNvSpPr/>
          <p:nvPr/>
        </p:nvSpPr>
        <p:spPr>
          <a:xfrm>
            <a:off x="3756031" y="3888136"/>
            <a:ext cx="1269868" cy="153245"/>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0" name="Right Arrow 7">
            <a:extLst>
              <a:ext uri="{FF2B5EF4-FFF2-40B4-BE49-F238E27FC236}">
                <a16:creationId xmlns:a16="http://schemas.microsoft.com/office/drawing/2014/main" id="{48802884-0D6B-4F42-A9F4-A341A3BB0532}"/>
              </a:ext>
            </a:extLst>
          </p:cNvPr>
          <p:cNvSpPr/>
          <p:nvPr/>
        </p:nvSpPr>
        <p:spPr>
          <a:xfrm>
            <a:off x="3756031" y="3463714"/>
            <a:ext cx="422476" cy="146249"/>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1" name="Right Arrow 8">
            <a:extLst>
              <a:ext uri="{FF2B5EF4-FFF2-40B4-BE49-F238E27FC236}">
                <a16:creationId xmlns:a16="http://schemas.microsoft.com/office/drawing/2014/main" id="{4AAF7587-7461-4F91-879A-DC86233B4511}"/>
              </a:ext>
            </a:extLst>
          </p:cNvPr>
          <p:cNvSpPr/>
          <p:nvPr/>
        </p:nvSpPr>
        <p:spPr>
          <a:xfrm>
            <a:off x="3756031" y="3242942"/>
            <a:ext cx="422477" cy="146249"/>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2" name="Right Arrow 9">
            <a:extLst>
              <a:ext uri="{FF2B5EF4-FFF2-40B4-BE49-F238E27FC236}">
                <a16:creationId xmlns:a16="http://schemas.microsoft.com/office/drawing/2014/main" id="{2EE23E15-8663-422B-B984-95AE49B975EF}"/>
              </a:ext>
            </a:extLst>
          </p:cNvPr>
          <p:cNvSpPr/>
          <p:nvPr/>
        </p:nvSpPr>
        <p:spPr>
          <a:xfrm>
            <a:off x="3756031" y="2715463"/>
            <a:ext cx="422476" cy="1437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3" name="Right Arrow 10">
            <a:extLst>
              <a:ext uri="{FF2B5EF4-FFF2-40B4-BE49-F238E27FC236}">
                <a16:creationId xmlns:a16="http://schemas.microsoft.com/office/drawing/2014/main" id="{1D28E2E6-80E7-45DF-8605-D4DB2185B3AD}"/>
              </a:ext>
            </a:extLst>
          </p:cNvPr>
          <p:cNvSpPr/>
          <p:nvPr/>
        </p:nvSpPr>
        <p:spPr>
          <a:xfrm>
            <a:off x="3756031" y="2476916"/>
            <a:ext cx="422476" cy="1462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4" name="Rectangle 33">
            <a:extLst>
              <a:ext uri="{FF2B5EF4-FFF2-40B4-BE49-F238E27FC236}">
                <a16:creationId xmlns:a16="http://schemas.microsoft.com/office/drawing/2014/main" id="{314F4D2B-15D3-4EBC-A27A-4EFECD26BEFE}"/>
              </a:ext>
            </a:extLst>
          </p:cNvPr>
          <p:cNvSpPr/>
          <p:nvPr/>
        </p:nvSpPr>
        <p:spPr>
          <a:xfrm>
            <a:off x="6121279" y="2982828"/>
            <a:ext cx="556594" cy="17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bg1"/>
                </a:solidFill>
              </a:rPr>
              <a:t>Flare</a:t>
            </a:r>
          </a:p>
        </p:txBody>
      </p:sp>
      <p:sp>
        <p:nvSpPr>
          <p:cNvPr id="35" name="Rectangle 34">
            <a:extLst>
              <a:ext uri="{FF2B5EF4-FFF2-40B4-BE49-F238E27FC236}">
                <a16:creationId xmlns:a16="http://schemas.microsoft.com/office/drawing/2014/main" id="{2A0E95A2-843E-4B1B-AFC6-0FD7604136E1}"/>
              </a:ext>
            </a:extLst>
          </p:cNvPr>
          <p:cNvSpPr/>
          <p:nvPr/>
        </p:nvSpPr>
        <p:spPr>
          <a:xfrm>
            <a:off x="4178507" y="2715463"/>
            <a:ext cx="616650" cy="67372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tx1">
                    <a:lumMod val="50000"/>
                  </a:schemeClr>
                </a:solidFill>
              </a:rPr>
              <a:t>Anaerobic </a:t>
            </a:r>
          </a:p>
          <a:p>
            <a:pPr algn="ctr"/>
            <a:r>
              <a:rPr lang="en-US" sz="760" dirty="0">
                <a:solidFill>
                  <a:schemeClr val="tx1">
                    <a:lumMod val="50000"/>
                  </a:schemeClr>
                </a:solidFill>
              </a:rPr>
              <a:t>Digestion</a:t>
            </a:r>
          </a:p>
        </p:txBody>
      </p:sp>
      <p:sp>
        <p:nvSpPr>
          <p:cNvPr id="36" name="Cloud 35">
            <a:extLst>
              <a:ext uri="{FF2B5EF4-FFF2-40B4-BE49-F238E27FC236}">
                <a16:creationId xmlns:a16="http://schemas.microsoft.com/office/drawing/2014/main" id="{3626915F-2355-4D2A-B430-08D4153641B8}"/>
              </a:ext>
            </a:extLst>
          </p:cNvPr>
          <p:cNvSpPr/>
          <p:nvPr/>
        </p:nvSpPr>
        <p:spPr>
          <a:xfrm>
            <a:off x="4976443" y="2859169"/>
            <a:ext cx="880458" cy="1297365"/>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err="1">
                <a:solidFill>
                  <a:srgbClr val="003C60"/>
                </a:solidFill>
              </a:rPr>
              <a:t>BioGas</a:t>
            </a:r>
            <a:endParaRPr lang="en-US" sz="760" dirty="0">
              <a:solidFill>
                <a:srgbClr val="003C60"/>
              </a:solidFill>
            </a:endParaRPr>
          </a:p>
        </p:txBody>
      </p:sp>
      <p:sp>
        <p:nvSpPr>
          <p:cNvPr id="37" name="Right Arrow 15">
            <a:extLst>
              <a:ext uri="{FF2B5EF4-FFF2-40B4-BE49-F238E27FC236}">
                <a16:creationId xmlns:a16="http://schemas.microsoft.com/office/drawing/2014/main" id="{F17F9882-9007-417A-A6C5-8EE92A6C7FB9}"/>
              </a:ext>
            </a:extLst>
          </p:cNvPr>
          <p:cNvSpPr/>
          <p:nvPr/>
        </p:nvSpPr>
        <p:spPr>
          <a:xfrm>
            <a:off x="4796676" y="2993558"/>
            <a:ext cx="214033" cy="143648"/>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38" name="Rectangle 37">
            <a:extLst>
              <a:ext uri="{FF2B5EF4-FFF2-40B4-BE49-F238E27FC236}">
                <a16:creationId xmlns:a16="http://schemas.microsoft.com/office/drawing/2014/main" id="{203DCBA2-AA8B-4566-96B7-51A165EDA075}"/>
              </a:ext>
            </a:extLst>
          </p:cNvPr>
          <p:cNvSpPr/>
          <p:nvPr/>
        </p:nvSpPr>
        <p:spPr>
          <a:xfrm>
            <a:off x="6122179" y="3206129"/>
            <a:ext cx="556594" cy="17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bg1"/>
                </a:solidFill>
              </a:rPr>
              <a:t>CHP</a:t>
            </a:r>
          </a:p>
        </p:txBody>
      </p:sp>
      <p:sp>
        <p:nvSpPr>
          <p:cNvPr id="40" name="Rectangle 39">
            <a:extLst>
              <a:ext uri="{FF2B5EF4-FFF2-40B4-BE49-F238E27FC236}">
                <a16:creationId xmlns:a16="http://schemas.microsoft.com/office/drawing/2014/main" id="{FD887C1D-8EDF-43A4-9D25-3C9983B5A3B0}"/>
              </a:ext>
            </a:extLst>
          </p:cNvPr>
          <p:cNvSpPr/>
          <p:nvPr/>
        </p:nvSpPr>
        <p:spPr>
          <a:xfrm>
            <a:off x="6122179" y="3441452"/>
            <a:ext cx="556594" cy="17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Electricity</a:t>
            </a:r>
          </a:p>
        </p:txBody>
      </p:sp>
      <p:sp>
        <p:nvSpPr>
          <p:cNvPr id="41" name="Rectangle 40">
            <a:extLst>
              <a:ext uri="{FF2B5EF4-FFF2-40B4-BE49-F238E27FC236}">
                <a16:creationId xmlns:a16="http://schemas.microsoft.com/office/drawing/2014/main" id="{05189873-7210-4741-866F-C47A06BAC542}"/>
              </a:ext>
            </a:extLst>
          </p:cNvPr>
          <p:cNvSpPr/>
          <p:nvPr/>
        </p:nvSpPr>
        <p:spPr>
          <a:xfrm>
            <a:off x="6122179" y="3638189"/>
            <a:ext cx="556594" cy="17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bg1"/>
                </a:solidFill>
              </a:rPr>
              <a:t>CNG</a:t>
            </a:r>
          </a:p>
        </p:txBody>
      </p:sp>
      <p:sp>
        <p:nvSpPr>
          <p:cNvPr id="42" name="Rectangle 41">
            <a:extLst>
              <a:ext uri="{FF2B5EF4-FFF2-40B4-BE49-F238E27FC236}">
                <a16:creationId xmlns:a16="http://schemas.microsoft.com/office/drawing/2014/main" id="{BE33874A-5BC6-4514-9390-6BB078D8CB36}"/>
              </a:ext>
            </a:extLst>
          </p:cNvPr>
          <p:cNvSpPr/>
          <p:nvPr/>
        </p:nvSpPr>
        <p:spPr>
          <a:xfrm>
            <a:off x="4178508" y="2408057"/>
            <a:ext cx="590348" cy="2151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rgbClr val="FFFFFF"/>
                </a:solidFill>
              </a:rPr>
              <a:t>Fuel via HTL</a:t>
            </a:r>
          </a:p>
        </p:txBody>
      </p:sp>
      <p:sp>
        <p:nvSpPr>
          <p:cNvPr id="44" name="Rectangle 43">
            <a:extLst>
              <a:ext uri="{FF2B5EF4-FFF2-40B4-BE49-F238E27FC236}">
                <a16:creationId xmlns:a16="http://schemas.microsoft.com/office/drawing/2014/main" id="{307B9260-3654-4AEC-B4B1-8D1A5779C8CD}"/>
              </a:ext>
            </a:extLst>
          </p:cNvPr>
          <p:cNvSpPr/>
          <p:nvPr/>
        </p:nvSpPr>
        <p:spPr>
          <a:xfrm>
            <a:off x="4178508" y="3481538"/>
            <a:ext cx="590348" cy="2029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bg1"/>
                </a:solidFill>
              </a:rPr>
              <a:t>Fuel via HTL</a:t>
            </a:r>
          </a:p>
        </p:txBody>
      </p:sp>
      <p:sp>
        <p:nvSpPr>
          <p:cNvPr id="45" name="Right Arrow 22">
            <a:extLst>
              <a:ext uri="{FF2B5EF4-FFF2-40B4-BE49-F238E27FC236}">
                <a16:creationId xmlns:a16="http://schemas.microsoft.com/office/drawing/2014/main" id="{99B2CBE0-7A7B-4266-8DDC-4101878E8076}"/>
              </a:ext>
            </a:extLst>
          </p:cNvPr>
          <p:cNvSpPr/>
          <p:nvPr/>
        </p:nvSpPr>
        <p:spPr>
          <a:xfrm>
            <a:off x="5887487" y="3013913"/>
            <a:ext cx="213889" cy="144445"/>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46" name="Right Arrow 23">
            <a:extLst>
              <a:ext uri="{FF2B5EF4-FFF2-40B4-BE49-F238E27FC236}">
                <a16:creationId xmlns:a16="http://schemas.microsoft.com/office/drawing/2014/main" id="{65648B09-DFCF-45CA-A881-A18273E56095}"/>
              </a:ext>
            </a:extLst>
          </p:cNvPr>
          <p:cNvSpPr/>
          <p:nvPr/>
        </p:nvSpPr>
        <p:spPr>
          <a:xfrm>
            <a:off x="5887489" y="3219549"/>
            <a:ext cx="214808" cy="146679"/>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47" name="Right Arrow 24">
            <a:extLst>
              <a:ext uri="{FF2B5EF4-FFF2-40B4-BE49-F238E27FC236}">
                <a16:creationId xmlns:a16="http://schemas.microsoft.com/office/drawing/2014/main" id="{F77F2719-CD17-4F2C-AFA7-098B7EE112B4}"/>
              </a:ext>
            </a:extLst>
          </p:cNvPr>
          <p:cNvSpPr/>
          <p:nvPr/>
        </p:nvSpPr>
        <p:spPr>
          <a:xfrm>
            <a:off x="5887488" y="3442509"/>
            <a:ext cx="214033" cy="143648"/>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48" name="Right Arrow 25">
            <a:extLst>
              <a:ext uri="{FF2B5EF4-FFF2-40B4-BE49-F238E27FC236}">
                <a16:creationId xmlns:a16="http://schemas.microsoft.com/office/drawing/2014/main" id="{3FD6789A-9554-4106-9F1C-AF61B9CFABB1}"/>
              </a:ext>
            </a:extLst>
          </p:cNvPr>
          <p:cNvSpPr/>
          <p:nvPr/>
        </p:nvSpPr>
        <p:spPr>
          <a:xfrm>
            <a:off x="5887489" y="3668130"/>
            <a:ext cx="212561" cy="143648"/>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49" name="Rectangle 48">
            <a:extLst>
              <a:ext uri="{FF2B5EF4-FFF2-40B4-BE49-F238E27FC236}">
                <a16:creationId xmlns:a16="http://schemas.microsoft.com/office/drawing/2014/main" id="{3CF3951D-ABE2-4145-846A-6CB3062CB932}"/>
              </a:ext>
            </a:extLst>
          </p:cNvPr>
          <p:cNvSpPr/>
          <p:nvPr/>
        </p:nvSpPr>
        <p:spPr>
          <a:xfrm>
            <a:off x="6122179" y="3871545"/>
            <a:ext cx="556594" cy="175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60" dirty="0">
                <a:solidFill>
                  <a:schemeClr val="bg1"/>
                </a:solidFill>
              </a:rPr>
              <a:t>RNG</a:t>
            </a:r>
          </a:p>
        </p:txBody>
      </p:sp>
      <p:sp>
        <p:nvSpPr>
          <p:cNvPr id="50" name="Right Arrow 27">
            <a:extLst>
              <a:ext uri="{FF2B5EF4-FFF2-40B4-BE49-F238E27FC236}">
                <a16:creationId xmlns:a16="http://schemas.microsoft.com/office/drawing/2014/main" id="{C2E46A74-85B3-44D2-BDFA-26808524F393}"/>
              </a:ext>
            </a:extLst>
          </p:cNvPr>
          <p:cNvSpPr/>
          <p:nvPr/>
        </p:nvSpPr>
        <p:spPr>
          <a:xfrm>
            <a:off x="5887489" y="3884965"/>
            <a:ext cx="214808" cy="146679"/>
          </a:xfrm>
          <a:prstGeom prst="rightArrow">
            <a:avLst/>
          </a:prstGeom>
          <a:solidFill>
            <a:srgbClr val="00A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Tree>
    <p:extLst>
      <p:ext uri="{BB962C8B-B14F-4D97-AF65-F5344CB8AC3E}">
        <p14:creationId xmlns:p14="http://schemas.microsoft.com/office/powerpoint/2010/main" val="2644008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4A1B-5D04-473E-ADC7-85B55DC84DD4}"/>
              </a:ext>
            </a:extLst>
          </p:cNvPr>
          <p:cNvSpPr>
            <a:spLocks noGrp="1"/>
          </p:cNvSpPr>
          <p:nvPr>
            <p:ph type="title"/>
          </p:nvPr>
        </p:nvSpPr>
        <p:spPr/>
        <p:txBody>
          <a:bodyPr/>
          <a:lstStyle/>
          <a:p>
            <a:r>
              <a:rPr lang="en-US" dirty="0"/>
              <a:t>Objective</a:t>
            </a:r>
          </a:p>
        </p:txBody>
      </p:sp>
      <p:sp>
        <p:nvSpPr>
          <p:cNvPr id="3" name="Text Placeholder 2">
            <a:extLst>
              <a:ext uri="{FF2B5EF4-FFF2-40B4-BE49-F238E27FC236}">
                <a16:creationId xmlns:a16="http://schemas.microsoft.com/office/drawing/2014/main" id="{EB6D6ADA-2DD6-46C5-917A-AC71AE320CAE}"/>
              </a:ext>
            </a:extLst>
          </p:cNvPr>
          <p:cNvSpPr>
            <a:spLocks noGrp="1"/>
          </p:cNvSpPr>
          <p:nvPr>
            <p:ph type="body" sz="quarter" idx="4294967295"/>
          </p:nvPr>
        </p:nvSpPr>
        <p:spPr>
          <a:xfrm>
            <a:off x="0" y="1485900"/>
            <a:ext cx="3484563" cy="2717800"/>
          </a:xfrm>
        </p:spPr>
        <p:txBody>
          <a:bodyPr>
            <a:normAutofit/>
          </a:bodyPr>
          <a:lstStyle/>
          <a:p>
            <a:endParaRPr lang="en-US" sz="1500" dirty="0"/>
          </a:p>
          <a:p>
            <a:r>
              <a:rPr lang="en-US" sz="1500" dirty="0"/>
              <a:t>Our objective is to understand the </a:t>
            </a:r>
            <a:r>
              <a:rPr lang="en-US" sz="1500" dirty="0" err="1"/>
              <a:t>technoeconomics</a:t>
            </a:r>
            <a:r>
              <a:rPr lang="en-US" sz="1500" dirty="0"/>
              <a:t>, policy, and regulatory conditions that lead to specific end fates of biogas.</a:t>
            </a:r>
          </a:p>
          <a:p>
            <a:r>
              <a:rPr lang="en-US" sz="1500" dirty="0"/>
              <a:t>To explore these issues, we performed global and local sensitivity analyses on NREL’s Waste to Energy System Simulation (</a:t>
            </a:r>
            <a:r>
              <a:rPr lang="en-US" sz="1500" dirty="0" err="1"/>
              <a:t>WESyS</a:t>
            </a:r>
            <a:r>
              <a:rPr lang="en-US" sz="1500" dirty="0"/>
              <a:t>) model. </a:t>
            </a:r>
          </a:p>
          <a:p>
            <a:endParaRPr lang="en-US" sz="1350" dirty="0"/>
          </a:p>
          <a:p>
            <a:endParaRPr lang="en-US" sz="1350" dirty="0"/>
          </a:p>
        </p:txBody>
      </p:sp>
      <p:sp>
        <p:nvSpPr>
          <p:cNvPr id="5" name="TextBox 4">
            <a:extLst>
              <a:ext uri="{FF2B5EF4-FFF2-40B4-BE49-F238E27FC236}">
                <a16:creationId xmlns:a16="http://schemas.microsoft.com/office/drawing/2014/main" id="{51AB22C8-886A-C64A-B668-E50EC3865990}"/>
              </a:ext>
            </a:extLst>
          </p:cNvPr>
          <p:cNvSpPr txBox="1"/>
          <p:nvPr/>
        </p:nvSpPr>
        <p:spPr>
          <a:xfrm>
            <a:off x="4040338" y="3657398"/>
            <a:ext cx="2621042" cy="183255"/>
          </a:xfrm>
          <a:prstGeom prst="rect">
            <a:avLst/>
          </a:prstGeom>
          <a:noFill/>
        </p:spPr>
        <p:txBody>
          <a:bodyPr wrap="square" rtlCol="0">
            <a:spAutoFit/>
          </a:bodyPr>
          <a:lstStyle/>
          <a:p>
            <a:pPr algn="ctr" defTabSz="342900">
              <a:defRPr/>
            </a:pPr>
            <a:r>
              <a:rPr lang="en-US" sz="591" dirty="0">
                <a:solidFill>
                  <a:srgbClr val="FFFFFF">
                    <a:lumMod val="50000"/>
                  </a:srgbClr>
                </a:solidFill>
                <a:latin typeface="Calibri"/>
              </a:rPr>
              <a:t>Source: East Bay Municipal Utility District</a:t>
            </a:r>
          </a:p>
        </p:txBody>
      </p:sp>
      <p:pic>
        <p:nvPicPr>
          <p:cNvPr id="6" name="Picture 5">
            <a:extLst>
              <a:ext uri="{FF2B5EF4-FFF2-40B4-BE49-F238E27FC236}">
                <a16:creationId xmlns:a16="http://schemas.microsoft.com/office/drawing/2014/main" id="{0BE644EB-AF2D-6B47-A03A-82261A1F0382}"/>
              </a:ext>
            </a:extLst>
          </p:cNvPr>
          <p:cNvPicPr>
            <a:picLocks noChangeAspect="1"/>
          </p:cNvPicPr>
          <p:nvPr/>
        </p:nvPicPr>
        <p:blipFill>
          <a:blip r:embed="rId2"/>
          <a:stretch>
            <a:fillRect/>
          </a:stretch>
        </p:blipFill>
        <p:spPr>
          <a:xfrm>
            <a:off x="4040338" y="1914405"/>
            <a:ext cx="2621042" cy="1742993"/>
          </a:xfrm>
          <a:prstGeom prst="rect">
            <a:avLst/>
          </a:prstGeom>
        </p:spPr>
      </p:pic>
    </p:spTree>
    <p:extLst>
      <p:ext uri="{BB962C8B-B14F-4D97-AF65-F5344CB8AC3E}">
        <p14:creationId xmlns:p14="http://schemas.microsoft.com/office/powerpoint/2010/main" val="1850593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045573-C156-48ED-BA57-50DE03F63B02}"/>
              </a:ext>
            </a:extLst>
          </p:cNvPr>
          <p:cNvSpPr>
            <a:spLocks noGrp="1"/>
          </p:cNvSpPr>
          <p:nvPr>
            <p:ph type="body" sz="quarter" idx="10"/>
          </p:nvPr>
        </p:nvSpPr>
        <p:spPr/>
        <p:txBody>
          <a:bodyPr/>
          <a:lstStyle/>
          <a:p>
            <a:r>
              <a:rPr lang="en-US" dirty="0"/>
              <a:t>Approach</a:t>
            </a:r>
          </a:p>
        </p:txBody>
      </p:sp>
      <p:sp>
        <p:nvSpPr>
          <p:cNvPr id="3" name="Text Placeholder 2">
            <a:extLst>
              <a:ext uri="{FF2B5EF4-FFF2-40B4-BE49-F238E27FC236}">
                <a16:creationId xmlns:a16="http://schemas.microsoft.com/office/drawing/2014/main" id="{5E4743CF-03BD-4BF0-A6C3-C0EA7DEAF837}"/>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35138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44" name="Line 16"/>
          <p:cNvSpPr>
            <a:spLocks noChangeShapeType="1"/>
          </p:cNvSpPr>
          <p:nvPr/>
        </p:nvSpPr>
        <p:spPr bwMode="auto">
          <a:xfrm flipV="1">
            <a:off x="2357437" y="1975316"/>
            <a:ext cx="6797" cy="692709"/>
          </a:xfrm>
          <a:prstGeom prst="line">
            <a:avLst/>
          </a:prstGeom>
          <a:noFill/>
          <a:ln w="57150" cap="rnd">
            <a:solidFill>
              <a:schemeClr val="accent6">
                <a:lumMod val="60000"/>
                <a:lumOff val="40000"/>
              </a:schemeClr>
            </a:solidFill>
            <a:round/>
            <a:headEnd/>
            <a:tailEnd/>
          </a:ln>
        </p:spPr>
        <p:txBody>
          <a:bodyPr/>
          <a:lstStyle/>
          <a:p>
            <a:pP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124940" name="Line 12"/>
          <p:cNvSpPr>
            <a:spLocks noChangeShapeType="1"/>
          </p:cNvSpPr>
          <p:nvPr/>
        </p:nvSpPr>
        <p:spPr bwMode="auto">
          <a:xfrm flipH="1" flipV="1">
            <a:off x="5550691" y="2883974"/>
            <a:ext cx="2" cy="934044"/>
          </a:xfrm>
          <a:prstGeom prst="line">
            <a:avLst/>
          </a:prstGeom>
          <a:noFill/>
          <a:ln w="57150" cap="rnd">
            <a:solidFill>
              <a:schemeClr val="accent6">
                <a:lumMod val="60000"/>
                <a:lumOff val="40000"/>
              </a:schemeClr>
            </a:solidFill>
            <a:round/>
            <a:headEnd/>
            <a:tailEnd/>
          </a:ln>
        </p:spPr>
        <p:txBody>
          <a:bodyPr/>
          <a:lstStyle/>
          <a:p>
            <a:pP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124943" name="Line 15"/>
          <p:cNvSpPr>
            <a:spLocks noChangeShapeType="1"/>
          </p:cNvSpPr>
          <p:nvPr/>
        </p:nvSpPr>
        <p:spPr bwMode="auto">
          <a:xfrm flipH="1">
            <a:off x="1247589" y="3817241"/>
            <a:ext cx="627510" cy="0"/>
          </a:xfrm>
          <a:prstGeom prst="line">
            <a:avLst/>
          </a:prstGeom>
          <a:noFill/>
          <a:ln w="57150" cap="rnd">
            <a:solidFill>
              <a:schemeClr val="accent6">
                <a:lumMod val="60000"/>
                <a:lumOff val="40000"/>
              </a:schemeClr>
            </a:solidFill>
            <a:round/>
            <a:headEnd/>
            <a:tailEnd/>
          </a:ln>
        </p:spPr>
        <p:txBody>
          <a:bodyPr/>
          <a:lstStyle/>
          <a:p>
            <a:pP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124931" name="Text Box 3"/>
          <p:cNvSpPr txBox="1">
            <a:spLocks noChangeArrowheads="1"/>
          </p:cNvSpPr>
          <p:nvPr/>
        </p:nvSpPr>
        <p:spPr bwMode="auto">
          <a:xfrm>
            <a:off x="1200151" y="1460582"/>
            <a:ext cx="1243010" cy="810991"/>
          </a:xfrm>
          <a:prstGeom prst="rect">
            <a:avLst/>
          </a:prstGeom>
          <a:solidFill>
            <a:srgbClr val="E9EBF3"/>
          </a:solidFill>
          <a:ln w="12700">
            <a:noFill/>
            <a:miter lim="800000"/>
            <a:headEnd/>
            <a:tailEnd/>
          </a:ln>
        </p:spPr>
        <p:txBody>
          <a:bodyPr wrap="square">
            <a:spAutoFit/>
          </a:bodyPr>
          <a:lstStyle/>
          <a:p>
            <a:pPr marL="96441" indent="-96441" defTabSz="342900">
              <a:spcBef>
                <a:spcPct val="50000"/>
              </a:spcBef>
              <a:tabLst>
                <a:tab pos="192881" algn="l"/>
              </a:tabLst>
              <a:defRPr/>
            </a:pPr>
            <a:r>
              <a:rPr lang="en-US" sz="788" b="1" dirty="0">
                <a:solidFill>
                  <a:srgbClr val="333333"/>
                </a:solidFill>
                <a:latin typeface="Arial" panose="020B0604020202020204" pitchFamily="34" charset="0"/>
                <a:cs typeface="Arial" panose="020B0604020202020204" pitchFamily="34" charset="0"/>
              </a:rPr>
              <a:t>Industry Development</a:t>
            </a:r>
          </a:p>
          <a:p>
            <a:pPr marL="96441" indent="-96441" defTabSz="342900">
              <a:spcBef>
                <a:spcPct val="50000"/>
              </a:spcBef>
              <a:tabLst>
                <a:tab pos="192881" algn="l"/>
              </a:tabLst>
              <a:defRPr/>
            </a:pPr>
            <a:r>
              <a:rPr lang="en-US" sz="675" b="1" dirty="0">
                <a:solidFill>
                  <a:srgbClr val="333333"/>
                </a:solidFill>
                <a:latin typeface="Arial" panose="020B0604020202020204" pitchFamily="34" charset="0"/>
                <a:cs typeface="Arial" panose="020B0604020202020204" pitchFamily="34" charset="0"/>
              </a:rPr>
              <a:t>	</a:t>
            </a:r>
            <a:r>
              <a:rPr lang="en-US" sz="675" dirty="0">
                <a:solidFill>
                  <a:srgbClr val="333333"/>
                </a:solidFill>
                <a:latin typeface="Arial" panose="020B0604020202020204" pitchFamily="34" charset="0"/>
                <a:cs typeface="Arial" panose="020B0604020202020204" pitchFamily="34" charset="0"/>
              </a:rPr>
              <a:t>Multiple Technologies</a:t>
            </a:r>
          </a:p>
          <a:p>
            <a:pPr marL="96441" indent="-96441" defTabSz="342900">
              <a:spcBef>
                <a:spcPct val="50000"/>
              </a:spcBef>
              <a:tabLst>
                <a:tab pos="192881" algn="l"/>
              </a:tabLst>
              <a:defRPr/>
            </a:pPr>
            <a:r>
              <a:rPr lang="en-US" sz="675" dirty="0">
                <a:solidFill>
                  <a:srgbClr val="333333"/>
                </a:solidFill>
                <a:latin typeface="Arial" panose="020B0604020202020204" pitchFamily="34" charset="0"/>
                <a:cs typeface="Arial" panose="020B0604020202020204" pitchFamily="34" charset="0"/>
                <a:sym typeface="Wingdings" pitchFamily="2" charset="2"/>
              </a:rPr>
              <a:t>	Learning Curve Dynamics</a:t>
            </a:r>
          </a:p>
          <a:p>
            <a:pPr marL="96441" indent="-96441" defTabSz="342900">
              <a:spcBef>
                <a:spcPct val="50000"/>
              </a:spcBef>
              <a:tabLst>
                <a:tab pos="192881" algn="l"/>
              </a:tabLst>
              <a:defRPr/>
            </a:pPr>
            <a:r>
              <a:rPr lang="en-US" sz="675" dirty="0">
                <a:solidFill>
                  <a:srgbClr val="333333"/>
                </a:solidFill>
                <a:latin typeface="Arial" panose="020B0604020202020204" pitchFamily="34" charset="0"/>
                <a:cs typeface="Arial" panose="020B0604020202020204" pitchFamily="34" charset="0"/>
                <a:sym typeface="Wingdings" pitchFamily="2" charset="2"/>
              </a:rPr>
              <a:t>	Energy Production</a:t>
            </a:r>
          </a:p>
          <a:p>
            <a:pPr marL="96441" indent="-96441" defTabSz="342900">
              <a:spcBef>
                <a:spcPct val="50000"/>
              </a:spcBef>
              <a:tabLst>
                <a:tab pos="192881" algn="l"/>
              </a:tabLst>
              <a:defRPr/>
            </a:pPr>
            <a:endParaRPr lang="en-US" sz="113" dirty="0">
              <a:solidFill>
                <a:srgbClr val="333333"/>
              </a:solidFill>
              <a:latin typeface="Arial" panose="020B0604020202020204" pitchFamily="34" charset="0"/>
              <a:cs typeface="Arial" panose="020B0604020202020204" pitchFamily="34" charset="0"/>
              <a:sym typeface="Wingdings" pitchFamily="2" charset="2"/>
            </a:endParaRPr>
          </a:p>
        </p:txBody>
      </p:sp>
      <p:sp>
        <p:nvSpPr>
          <p:cNvPr id="124932" name="Text Box 4"/>
          <p:cNvSpPr txBox="1">
            <a:spLocks noChangeArrowheads="1"/>
          </p:cNvSpPr>
          <p:nvPr/>
        </p:nvSpPr>
        <p:spPr bwMode="auto">
          <a:xfrm>
            <a:off x="3500980" y="2328462"/>
            <a:ext cx="2328308" cy="1031693"/>
          </a:xfrm>
          <a:prstGeom prst="rect">
            <a:avLst/>
          </a:prstGeom>
          <a:solidFill>
            <a:schemeClr val="bg1"/>
          </a:solidFill>
          <a:ln w="12700">
            <a:noFill/>
            <a:miter lim="800000"/>
            <a:headEnd/>
            <a:tailEnd/>
          </a:ln>
        </p:spPr>
        <p:txBody>
          <a:bodyPr wrap="square">
            <a:spAutoFit/>
          </a:bodyPr>
          <a:lstStyle/>
          <a:p>
            <a:pPr marL="96441" indent="-96441" defTabSz="342900">
              <a:spcBef>
                <a:spcPct val="50000"/>
              </a:spcBef>
              <a:tabLst>
                <a:tab pos="192881" algn="l"/>
              </a:tabLst>
              <a:defRPr/>
            </a:pPr>
            <a:r>
              <a:rPr lang="en-US" sz="788" b="1" dirty="0">
                <a:solidFill>
                  <a:srgbClr val="333333"/>
                </a:solidFill>
                <a:latin typeface="Arial" panose="020B0604020202020204" pitchFamily="34" charset="0"/>
                <a:cs typeface="Arial" panose="020B0604020202020204" pitchFamily="34" charset="0"/>
              </a:rPr>
              <a:t>Financials</a:t>
            </a:r>
          </a:p>
          <a:p>
            <a:pPr marL="96441" indent="-96441" defTabSz="342900">
              <a:spcBef>
                <a:spcPct val="50000"/>
              </a:spcBef>
              <a:tabLst>
                <a:tab pos="192881" algn="l"/>
              </a:tabLst>
              <a:defRPr/>
            </a:pPr>
            <a:r>
              <a:rPr lang="en-US" sz="675" b="1" dirty="0">
                <a:solidFill>
                  <a:srgbClr val="333333"/>
                </a:solidFill>
                <a:latin typeface="Arial" panose="020B0604020202020204" pitchFamily="34" charset="0"/>
                <a:cs typeface="Arial" panose="020B0604020202020204" pitchFamily="34" charset="0"/>
              </a:rPr>
              <a:t>		CA</a:t>
            </a:r>
          </a:p>
          <a:p>
            <a:pPr marL="96441" indent="-96441" defTabSz="342900">
              <a:spcBef>
                <a:spcPct val="50000"/>
              </a:spcBef>
              <a:tabLst>
                <a:tab pos="192881" algn="l"/>
              </a:tabLst>
              <a:defRPr/>
            </a:pPr>
            <a:r>
              <a:rPr lang="en-US" sz="675" b="1" dirty="0">
                <a:solidFill>
                  <a:srgbClr val="333333"/>
                </a:solidFill>
                <a:latin typeface="Arial" panose="020B0604020202020204" pitchFamily="34" charset="0"/>
                <a:cs typeface="Arial" panose="020B0604020202020204" pitchFamily="34" charset="0"/>
              </a:rPr>
              <a:t>		ROTUS</a:t>
            </a:r>
          </a:p>
          <a:p>
            <a:pPr marL="96441" indent="-96441" defTabSz="342900">
              <a:spcBef>
                <a:spcPct val="50000"/>
              </a:spcBef>
              <a:tabLst>
                <a:tab pos="192881" algn="l"/>
              </a:tabLst>
              <a:defRPr/>
            </a:pPr>
            <a:r>
              <a:rPr lang="en-US" sz="675" dirty="0">
                <a:solidFill>
                  <a:srgbClr val="333333"/>
                </a:solidFill>
                <a:latin typeface="Arial" panose="020B0604020202020204" pitchFamily="34" charset="0"/>
                <a:cs typeface="Arial" panose="020B0604020202020204" pitchFamily="34" charset="0"/>
              </a:rPr>
              <a:t>Multiple Technologies</a:t>
            </a:r>
          </a:p>
          <a:p>
            <a:pPr marL="96441" indent="-96441" defTabSz="342900">
              <a:spcBef>
                <a:spcPct val="50000"/>
              </a:spcBef>
              <a:tabLst>
                <a:tab pos="192881" algn="l"/>
              </a:tabLst>
              <a:defRPr/>
            </a:pPr>
            <a:r>
              <a:rPr lang="en-US" sz="675" dirty="0">
                <a:solidFill>
                  <a:srgbClr val="333333"/>
                </a:solidFill>
                <a:latin typeface="Arial" panose="020B0604020202020204" pitchFamily="34" charset="0"/>
                <a:cs typeface="Arial" panose="020B0604020202020204" pitchFamily="34" charset="0"/>
              </a:rPr>
              <a:t>Pro Forma Financials</a:t>
            </a:r>
          </a:p>
          <a:p>
            <a:pPr marL="96441" indent="-96441" defTabSz="342900">
              <a:spcBef>
                <a:spcPct val="50000"/>
              </a:spcBef>
              <a:tabLst>
                <a:tab pos="192881" algn="l"/>
              </a:tabLst>
              <a:defRPr/>
            </a:pPr>
            <a:r>
              <a:rPr lang="en-US" sz="675" dirty="0">
                <a:solidFill>
                  <a:srgbClr val="333333"/>
                </a:solidFill>
                <a:latin typeface="Arial" panose="020B0604020202020204" pitchFamily="34" charset="0"/>
                <a:cs typeface="Arial" panose="020B0604020202020204" pitchFamily="34" charset="0"/>
              </a:rPr>
              <a:t>Net Present Value of “Next” Plant   </a:t>
            </a:r>
          </a:p>
          <a:p>
            <a:pPr marL="96441" indent="-96441" defTabSz="342900">
              <a:spcBef>
                <a:spcPct val="50000"/>
              </a:spcBef>
              <a:tabLst>
                <a:tab pos="192881" algn="l"/>
              </a:tabLst>
              <a:defRPr/>
            </a:pPr>
            <a:r>
              <a:rPr lang="en-US" sz="169" dirty="0">
                <a:solidFill>
                  <a:srgbClr val="333333"/>
                </a:solidFill>
                <a:latin typeface="Arial" panose="020B0604020202020204" pitchFamily="34" charset="0"/>
                <a:cs typeface="Arial" panose="020B0604020202020204" pitchFamily="34" charset="0"/>
              </a:rPr>
              <a:t>		</a:t>
            </a:r>
            <a:endParaRPr lang="en-US" sz="169" dirty="0">
              <a:solidFill>
                <a:srgbClr val="333333"/>
              </a:solidFill>
              <a:latin typeface="Arial" panose="020B0604020202020204" pitchFamily="34" charset="0"/>
              <a:cs typeface="Arial" panose="020B0604020202020204" pitchFamily="34" charset="0"/>
              <a:sym typeface="Wingdings" pitchFamily="2" charset="2"/>
            </a:endParaRPr>
          </a:p>
        </p:txBody>
      </p:sp>
      <p:sp>
        <p:nvSpPr>
          <p:cNvPr id="124934" name="Text Box 6"/>
          <p:cNvSpPr txBox="1">
            <a:spLocks noChangeArrowheads="1"/>
          </p:cNvSpPr>
          <p:nvPr/>
        </p:nvSpPr>
        <p:spPr bwMode="auto">
          <a:xfrm>
            <a:off x="1713023" y="3496547"/>
            <a:ext cx="1807782" cy="888769"/>
          </a:xfrm>
          <a:prstGeom prst="rect">
            <a:avLst/>
          </a:prstGeom>
          <a:solidFill>
            <a:schemeClr val="bg1"/>
          </a:solidFill>
          <a:ln w="12700">
            <a:solidFill>
              <a:schemeClr val="accent6">
                <a:lumMod val="60000"/>
                <a:lumOff val="40000"/>
              </a:schemeClr>
            </a:solidFill>
            <a:miter lim="800000"/>
            <a:headEnd/>
            <a:tailEnd/>
          </a:ln>
        </p:spPr>
        <p:txBody>
          <a:bodyPr wrap="square">
            <a:spAutoFit/>
          </a:bodyPr>
          <a:lstStyle/>
          <a:p>
            <a:pPr marL="96441" indent="-96441" defTabSz="342900">
              <a:spcBef>
                <a:spcPct val="50000"/>
              </a:spcBef>
              <a:tabLst>
                <a:tab pos="192881" algn="l"/>
              </a:tabLst>
              <a:defRPr/>
            </a:pPr>
            <a:r>
              <a:rPr lang="en-US" sz="788" b="1" dirty="0">
                <a:solidFill>
                  <a:srgbClr val="333333"/>
                </a:solidFill>
                <a:latin typeface="Arial" panose="020B0604020202020204" pitchFamily="34" charset="0"/>
                <a:cs typeface="Arial" panose="020B0604020202020204" pitchFamily="34" charset="0"/>
              </a:rPr>
              <a:t>Industry Production and Capacity </a:t>
            </a:r>
          </a:p>
          <a:p>
            <a:pPr marL="96441" indent="-96441" defTabSz="342900">
              <a:spcBef>
                <a:spcPct val="50000"/>
              </a:spcBef>
              <a:tabLst>
                <a:tab pos="192881" algn="l"/>
              </a:tabLst>
              <a:defRPr/>
            </a:pPr>
            <a:r>
              <a:rPr lang="en-US" sz="675" b="1" dirty="0">
                <a:solidFill>
                  <a:srgbClr val="333333"/>
                </a:solidFill>
                <a:latin typeface="Arial" panose="020B0604020202020204" pitchFamily="34" charset="0"/>
                <a:cs typeface="Arial" panose="020B0604020202020204" pitchFamily="34" charset="0"/>
              </a:rPr>
              <a:t>	</a:t>
            </a:r>
            <a:r>
              <a:rPr lang="en-US" sz="675" dirty="0">
                <a:solidFill>
                  <a:srgbClr val="333333"/>
                </a:solidFill>
                <a:latin typeface="Arial" panose="020B0604020202020204" pitchFamily="34" charset="0"/>
                <a:cs typeface="Arial" panose="020B0604020202020204" pitchFamily="34" charset="0"/>
              </a:rPr>
              <a:t>Multiple Technologies</a:t>
            </a:r>
          </a:p>
          <a:p>
            <a:pPr marL="96441" indent="-96441" defTabSz="342900">
              <a:spcBef>
                <a:spcPct val="50000"/>
              </a:spcBef>
              <a:tabLst>
                <a:tab pos="192881" algn="l"/>
              </a:tabLst>
              <a:defRPr/>
            </a:pPr>
            <a:r>
              <a:rPr lang="en-US" sz="675" dirty="0">
                <a:solidFill>
                  <a:srgbClr val="333333"/>
                </a:solidFill>
                <a:latin typeface="Arial" panose="020B0604020202020204" pitchFamily="34" charset="0"/>
                <a:cs typeface="Arial" panose="020B0604020202020204" pitchFamily="34" charset="0"/>
              </a:rPr>
              <a:t>	Allocation of Plant Construction Capacity </a:t>
            </a:r>
          </a:p>
          <a:p>
            <a:pPr marL="96441" indent="-96441" defTabSz="342900">
              <a:spcBef>
                <a:spcPct val="50000"/>
              </a:spcBef>
              <a:tabLst>
                <a:tab pos="192881" algn="l"/>
              </a:tabLst>
              <a:defRPr/>
            </a:pPr>
            <a:r>
              <a:rPr lang="en-US" sz="675" dirty="0">
                <a:solidFill>
                  <a:srgbClr val="333333"/>
                </a:solidFill>
                <a:latin typeface="Arial" panose="020B0604020202020204" pitchFamily="34" charset="0"/>
                <a:cs typeface="Arial" panose="020B0604020202020204" pitchFamily="34" charset="0"/>
              </a:rPr>
              <a:t>	Initiation of Construction of Discrete Plants </a:t>
            </a:r>
          </a:p>
        </p:txBody>
      </p:sp>
      <p:sp>
        <p:nvSpPr>
          <p:cNvPr id="124937" name="Line 9"/>
          <p:cNvSpPr>
            <a:spLocks noChangeShapeType="1"/>
          </p:cNvSpPr>
          <p:nvPr/>
        </p:nvSpPr>
        <p:spPr bwMode="auto">
          <a:xfrm flipH="1" flipV="1">
            <a:off x="3388222" y="3812261"/>
            <a:ext cx="2153380" cy="7308"/>
          </a:xfrm>
          <a:prstGeom prst="line">
            <a:avLst/>
          </a:prstGeom>
          <a:noFill/>
          <a:ln w="57150" cap="rnd">
            <a:solidFill>
              <a:schemeClr val="accent6">
                <a:lumMod val="60000"/>
                <a:lumOff val="40000"/>
              </a:schemeClr>
            </a:solidFill>
            <a:round/>
            <a:headEnd/>
            <a:tailEnd type="arrow" w="med" len="med"/>
          </a:ln>
        </p:spPr>
        <p:txBody>
          <a:bodyPr/>
          <a:lstStyle/>
          <a:p>
            <a:pP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124945" name="Text Box 17"/>
          <p:cNvSpPr txBox="1">
            <a:spLocks noChangeArrowheads="1"/>
          </p:cNvSpPr>
          <p:nvPr/>
        </p:nvSpPr>
        <p:spPr bwMode="auto">
          <a:xfrm>
            <a:off x="2499764" y="1909814"/>
            <a:ext cx="1243013" cy="728789"/>
          </a:xfrm>
          <a:prstGeom prst="rect">
            <a:avLst/>
          </a:prstGeom>
          <a:noFill/>
          <a:ln w="12700">
            <a:noFill/>
            <a:miter lim="800000"/>
            <a:headEnd/>
            <a:tailEnd/>
          </a:ln>
        </p:spPr>
        <p:txBody>
          <a:bodyPr>
            <a:spAutoFit/>
          </a:bodyPr>
          <a:lstStyle/>
          <a:p>
            <a:pPr marL="192881" lvl="1" indent="-128588" defTabSz="342900">
              <a:spcBef>
                <a:spcPct val="50000"/>
              </a:spcBef>
              <a:defRPr/>
            </a:pPr>
            <a:r>
              <a:rPr lang="en-US" sz="591" i="1" dirty="0">
                <a:solidFill>
                  <a:srgbClr val="333333"/>
                </a:solidFill>
                <a:latin typeface="Arial" panose="020B0604020202020204" pitchFamily="34" charset="0"/>
                <a:cs typeface="Arial" panose="020B0604020202020204" pitchFamily="34" charset="0"/>
                <a:sym typeface="Wingdings" pitchFamily="2" charset="2"/>
              </a:rPr>
              <a:t>Process Yield</a:t>
            </a:r>
          </a:p>
          <a:p>
            <a:pPr marL="192881" lvl="1" indent="-128588" defTabSz="342900">
              <a:spcBef>
                <a:spcPct val="50000"/>
              </a:spcBef>
              <a:defRPr/>
            </a:pPr>
            <a:r>
              <a:rPr lang="en-US" sz="591" i="1" dirty="0">
                <a:solidFill>
                  <a:srgbClr val="333333"/>
                </a:solidFill>
                <a:latin typeface="Arial" panose="020B0604020202020204" pitchFamily="34" charset="0"/>
                <a:cs typeface="Arial" panose="020B0604020202020204" pitchFamily="34" charset="0"/>
                <a:sym typeface="Wingdings" pitchFamily="2" charset="2"/>
              </a:rPr>
              <a:t>Input Capacity</a:t>
            </a:r>
          </a:p>
          <a:p>
            <a:pPr marL="192881" lvl="1" indent="-128588" defTabSz="342900">
              <a:spcBef>
                <a:spcPct val="50000"/>
              </a:spcBef>
              <a:defRPr/>
            </a:pPr>
            <a:r>
              <a:rPr lang="en-US" sz="591" i="1" dirty="0">
                <a:solidFill>
                  <a:srgbClr val="333333"/>
                </a:solidFill>
                <a:latin typeface="Arial" panose="020B0604020202020204" pitchFamily="34" charset="0"/>
                <a:cs typeface="Arial" panose="020B0604020202020204" pitchFamily="34" charset="0"/>
                <a:sym typeface="Wingdings" pitchFamily="2" charset="2"/>
              </a:rPr>
              <a:t>Capital Cost Growth</a:t>
            </a:r>
          </a:p>
          <a:p>
            <a:pPr marL="192881" lvl="1" indent="-128588" defTabSz="342900">
              <a:spcBef>
                <a:spcPct val="50000"/>
              </a:spcBef>
              <a:defRPr/>
            </a:pPr>
            <a:r>
              <a:rPr lang="en-US" sz="591" i="1" dirty="0">
                <a:solidFill>
                  <a:srgbClr val="333333"/>
                </a:solidFill>
                <a:latin typeface="Arial" panose="020B0604020202020204" pitchFamily="34" charset="0"/>
                <a:cs typeface="Arial" panose="020B0604020202020204" pitchFamily="34" charset="0"/>
                <a:sym typeface="Wingdings" pitchFamily="2" charset="2"/>
              </a:rPr>
              <a:t>Investor Risk Premium</a:t>
            </a:r>
          </a:p>
          <a:p>
            <a:pPr marL="192881" lvl="1" indent="-128588" defTabSz="342900">
              <a:spcBef>
                <a:spcPct val="50000"/>
              </a:spcBef>
              <a:defRPr/>
            </a:pPr>
            <a:r>
              <a:rPr lang="en-US" sz="591" i="1" dirty="0">
                <a:solidFill>
                  <a:srgbClr val="333333"/>
                </a:solidFill>
                <a:latin typeface="Arial" panose="020B0604020202020204" pitchFamily="34" charset="0"/>
                <a:cs typeface="Arial" panose="020B0604020202020204" pitchFamily="34" charset="0"/>
                <a:sym typeface="Wingdings" pitchFamily="2" charset="2"/>
              </a:rPr>
              <a:t>Debt Financing Access</a:t>
            </a:r>
          </a:p>
        </p:txBody>
      </p:sp>
      <p:sp>
        <p:nvSpPr>
          <p:cNvPr id="124947" name="Text Box 19"/>
          <p:cNvSpPr txBox="1">
            <a:spLocks noChangeArrowheads="1"/>
          </p:cNvSpPr>
          <p:nvPr/>
        </p:nvSpPr>
        <p:spPr bwMode="auto">
          <a:xfrm>
            <a:off x="3874450" y="3601239"/>
            <a:ext cx="1579950" cy="183255"/>
          </a:xfrm>
          <a:prstGeom prst="rect">
            <a:avLst/>
          </a:prstGeom>
          <a:noFill/>
          <a:ln w="12700">
            <a:noFill/>
            <a:miter lim="800000"/>
            <a:headEnd/>
            <a:tailEnd/>
          </a:ln>
        </p:spPr>
        <p:txBody>
          <a:bodyPr wrap="square">
            <a:spAutoFit/>
          </a:bodyPr>
          <a:lstStyle/>
          <a:p>
            <a:pPr marL="192881" lvl="1" indent="-128588" defTabSz="342900">
              <a:spcBef>
                <a:spcPct val="50000"/>
              </a:spcBef>
              <a:defRPr/>
            </a:pPr>
            <a:r>
              <a:rPr lang="en-US" sz="591" i="1" dirty="0">
                <a:solidFill>
                  <a:srgbClr val="333333"/>
                </a:solidFill>
                <a:latin typeface="Arial" panose="020B0604020202020204" pitchFamily="34" charset="0"/>
                <a:cs typeface="Arial" panose="020B0604020202020204" pitchFamily="34" charset="0"/>
                <a:sym typeface="Wingdings" pitchFamily="2" charset="2"/>
              </a:rPr>
              <a:t>Net Present Value of “Next” Plant</a:t>
            </a:r>
          </a:p>
        </p:txBody>
      </p:sp>
      <p:sp>
        <p:nvSpPr>
          <p:cNvPr id="124948" name="Text Box 20"/>
          <p:cNvSpPr txBox="1">
            <a:spLocks noChangeArrowheads="1"/>
          </p:cNvSpPr>
          <p:nvPr/>
        </p:nvSpPr>
        <p:spPr bwMode="auto">
          <a:xfrm>
            <a:off x="1247589" y="2324012"/>
            <a:ext cx="857250" cy="274178"/>
          </a:xfrm>
          <a:prstGeom prst="rect">
            <a:avLst/>
          </a:prstGeom>
          <a:noFill/>
          <a:ln w="12700">
            <a:noFill/>
            <a:miter lim="800000"/>
            <a:headEnd/>
            <a:tailEnd/>
          </a:ln>
        </p:spPr>
        <p:txBody>
          <a:bodyPr>
            <a:spAutoFit/>
          </a:bodyPr>
          <a:lstStyle/>
          <a:p>
            <a:pPr marL="192881" lvl="1" indent="-128588" defTabSz="342900">
              <a:spcBef>
                <a:spcPct val="50000"/>
              </a:spcBef>
              <a:defRPr/>
            </a:pPr>
            <a:r>
              <a:rPr lang="en-US" sz="591" i="1" dirty="0">
                <a:solidFill>
                  <a:srgbClr val="333333"/>
                </a:solidFill>
                <a:latin typeface="Arial" panose="020B0604020202020204" pitchFamily="34" charset="0"/>
                <a:cs typeface="Arial" panose="020B0604020202020204" pitchFamily="34" charset="0"/>
                <a:sym typeface="Wingdings" pitchFamily="2" charset="2"/>
              </a:rPr>
              <a:t>Capacity Additions</a:t>
            </a:r>
          </a:p>
        </p:txBody>
      </p:sp>
      <p:sp>
        <p:nvSpPr>
          <p:cNvPr id="2" name="TextBox 1"/>
          <p:cNvSpPr txBox="1"/>
          <p:nvPr/>
        </p:nvSpPr>
        <p:spPr>
          <a:xfrm>
            <a:off x="2445487" y="1604627"/>
            <a:ext cx="814388" cy="334835"/>
          </a:xfrm>
          <a:prstGeom prst="rect">
            <a:avLst/>
          </a:prstGeom>
          <a:noFill/>
        </p:spPr>
        <p:txBody>
          <a:bodyPr wrap="square" rtlCol="0">
            <a:spAutoFit/>
          </a:bodyPr>
          <a:lstStyle/>
          <a:p>
            <a:pPr defTabSz="342900">
              <a:defRPr/>
            </a:pPr>
            <a:r>
              <a:rPr lang="en-US" sz="788" b="1" dirty="0">
                <a:solidFill>
                  <a:srgbClr val="333333"/>
                </a:solidFill>
                <a:latin typeface="Arial" panose="020B0604020202020204" pitchFamily="34" charset="0"/>
                <a:cs typeface="Arial" panose="020B0604020202020204" pitchFamily="34" charset="0"/>
              </a:rPr>
              <a:t>Maturity in terms of…</a:t>
            </a:r>
          </a:p>
        </p:txBody>
      </p:sp>
      <p:grpSp>
        <p:nvGrpSpPr>
          <p:cNvPr id="4" name="Group 3"/>
          <p:cNvGrpSpPr/>
          <p:nvPr/>
        </p:nvGrpSpPr>
        <p:grpSpPr>
          <a:xfrm>
            <a:off x="1554157" y="2832183"/>
            <a:ext cx="631831" cy="498181"/>
            <a:chOff x="3905944" y="3336925"/>
            <a:chExt cx="1123255" cy="885655"/>
          </a:xfrm>
          <a:noFill/>
          <a:effectLst/>
        </p:grpSpPr>
        <p:sp>
          <p:nvSpPr>
            <p:cNvPr id="3" name="TextBox 2"/>
            <p:cNvSpPr txBox="1"/>
            <p:nvPr/>
          </p:nvSpPr>
          <p:spPr>
            <a:xfrm>
              <a:off x="4097300" y="3429000"/>
              <a:ext cx="906802" cy="718146"/>
            </a:xfrm>
            <a:prstGeom prst="rect">
              <a:avLst/>
            </a:prstGeom>
            <a:grpFill/>
            <a:ln>
              <a:noFill/>
            </a:ln>
          </p:spPr>
          <p:txBody>
            <a:bodyPr wrap="none" rtlCol="0">
              <a:spAutoFit/>
            </a:bodyPr>
            <a:lstStyle/>
            <a:p>
              <a:pPr defTabSz="342900">
                <a:defRPr/>
              </a:pPr>
              <a:r>
                <a:rPr lang="en-US" sz="2025" b="1" dirty="0">
                  <a:solidFill>
                    <a:srgbClr val="333333"/>
                  </a:solidFill>
                  <a:latin typeface="Arial" panose="020B0604020202020204" pitchFamily="34" charset="0"/>
                  <a:cs typeface="Arial" panose="020B0604020202020204" pitchFamily="34" charset="0"/>
                </a:rPr>
                <a:t>(+)</a:t>
              </a:r>
            </a:p>
          </p:txBody>
        </p:sp>
        <p:sp>
          <p:nvSpPr>
            <p:cNvPr id="10" name="Curved Left Arrow 9"/>
            <p:cNvSpPr/>
            <p:nvPr/>
          </p:nvSpPr>
          <p:spPr>
            <a:xfrm rot="16200000">
              <a:off x="4270044" y="3010929"/>
              <a:ext cx="433160" cy="1085151"/>
            </a:xfrm>
            <a:prstGeom prst="curvedLeftArrow">
              <a:avLst/>
            </a:prstGeom>
            <a:solidFill>
              <a:schemeClr val="bg1"/>
            </a:solidFill>
            <a:ln w="222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34" name="Curved Left Arrow 33"/>
            <p:cNvSpPr/>
            <p:nvPr/>
          </p:nvSpPr>
          <p:spPr>
            <a:xfrm rot="5400000">
              <a:off x="4231940" y="3463424"/>
              <a:ext cx="433160" cy="1085151"/>
            </a:xfrm>
            <a:prstGeom prst="curvedLeftArrow">
              <a:avLst/>
            </a:prstGeom>
            <a:solidFill>
              <a:schemeClr val="bg1"/>
            </a:solidFill>
            <a:ln w="222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013">
                <a:solidFill>
                  <a:srgbClr val="333333"/>
                </a:solidFill>
                <a:latin typeface="Arial" panose="020B0604020202020204" pitchFamily="34" charset="0"/>
                <a:cs typeface="Arial" panose="020B0604020202020204" pitchFamily="34" charset="0"/>
              </a:endParaRPr>
            </a:p>
          </p:txBody>
        </p:sp>
      </p:grpSp>
      <p:sp>
        <p:nvSpPr>
          <p:cNvPr id="11" name="TextBox 10"/>
          <p:cNvSpPr txBox="1"/>
          <p:nvPr/>
        </p:nvSpPr>
        <p:spPr>
          <a:xfrm>
            <a:off x="2190172" y="2984168"/>
            <a:ext cx="1409360" cy="248209"/>
          </a:xfrm>
          <a:prstGeom prst="rect">
            <a:avLst/>
          </a:prstGeom>
          <a:noFill/>
        </p:spPr>
        <p:txBody>
          <a:bodyPr wrap="none" rtlCol="0">
            <a:spAutoFit/>
          </a:bodyPr>
          <a:lstStyle/>
          <a:p>
            <a:pPr defTabSz="342900">
              <a:defRPr/>
            </a:pPr>
            <a:r>
              <a:rPr lang="en-US" sz="1013" dirty="0">
                <a:solidFill>
                  <a:srgbClr val="333333"/>
                </a:solidFill>
                <a:latin typeface="Arial" panose="020B0604020202020204" pitchFamily="34" charset="0"/>
                <a:cs typeface="Arial" panose="020B0604020202020204" pitchFamily="34" charset="0"/>
              </a:rPr>
              <a:t>Reinforcing feedback</a:t>
            </a:r>
          </a:p>
        </p:txBody>
      </p:sp>
      <p:sp>
        <p:nvSpPr>
          <p:cNvPr id="26" name="Text Box 3">
            <a:extLst>
              <a:ext uri="{FF2B5EF4-FFF2-40B4-BE49-F238E27FC236}">
                <a16:creationId xmlns:a16="http://schemas.microsoft.com/office/drawing/2014/main" id="{FB4DEC66-D960-47EC-A42F-622FC4E1BBF9}"/>
              </a:ext>
            </a:extLst>
          </p:cNvPr>
          <p:cNvSpPr txBox="1">
            <a:spLocks noChangeArrowheads="1"/>
          </p:cNvSpPr>
          <p:nvPr/>
        </p:nvSpPr>
        <p:spPr bwMode="auto">
          <a:xfrm>
            <a:off x="3797322" y="1460582"/>
            <a:ext cx="2031965" cy="707117"/>
          </a:xfrm>
          <a:prstGeom prst="rect">
            <a:avLst/>
          </a:prstGeom>
          <a:solidFill>
            <a:srgbClr val="E9EBF3"/>
          </a:solidFill>
          <a:ln w="12700">
            <a:noFill/>
            <a:miter lim="800000"/>
            <a:headEnd/>
            <a:tailEnd/>
          </a:ln>
        </p:spPr>
        <p:txBody>
          <a:bodyPr wrap="square">
            <a:spAutoFit/>
          </a:bodyPr>
          <a:lstStyle/>
          <a:p>
            <a:pPr marL="96441" indent="-96441" defTabSz="342900">
              <a:spcBef>
                <a:spcPct val="50000"/>
              </a:spcBef>
              <a:tabLst>
                <a:tab pos="192881" algn="l"/>
              </a:tabLst>
              <a:defRPr/>
            </a:pPr>
            <a:r>
              <a:rPr lang="en-US" sz="788" b="1" dirty="0">
                <a:solidFill>
                  <a:srgbClr val="333333"/>
                </a:solidFill>
                <a:latin typeface="Arial" panose="020B0604020202020204" pitchFamily="34" charset="0"/>
                <a:cs typeface="Arial" panose="020B0604020202020204" pitchFamily="34" charset="0"/>
              </a:rPr>
              <a:t>Regulatory Environment </a:t>
            </a:r>
          </a:p>
          <a:p>
            <a:pPr marL="96441" indent="-96441" defTabSz="342900">
              <a:spcBef>
                <a:spcPct val="50000"/>
              </a:spcBef>
              <a:tabLst>
                <a:tab pos="192881" algn="l"/>
              </a:tabLst>
              <a:defRPr/>
            </a:pPr>
            <a:r>
              <a:rPr lang="en-US" sz="675" dirty="0">
                <a:solidFill>
                  <a:srgbClr val="333333"/>
                </a:solidFill>
                <a:latin typeface="Arial" panose="020B0604020202020204" pitchFamily="34" charset="0"/>
                <a:cs typeface="Arial" panose="020B0604020202020204" pitchFamily="34" charset="0"/>
              </a:rPr>
              <a:t>(RINs, </a:t>
            </a:r>
            <a:r>
              <a:rPr lang="en-US" sz="675" dirty="0">
                <a:solidFill>
                  <a:srgbClr val="333333"/>
                </a:solidFill>
                <a:latin typeface="Arial" panose="020B0604020202020204" pitchFamily="34" charset="0"/>
                <a:cs typeface="Arial" panose="020B0604020202020204" pitchFamily="34" charset="0"/>
                <a:sym typeface="Wingdings" pitchFamily="2" charset="2"/>
              </a:rPr>
              <a:t>SB1383, PTC, RECs, Rate Basing)</a:t>
            </a:r>
          </a:p>
          <a:p>
            <a:pPr marL="96441" indent="-96441" defTabSz="342900">
              <a:spcBef>
                <a:spcPct val="50000"/>
              </a:spcBef>
              <a:tabLst>
                <a:tab pos="192881" algn="l"/>
              </a:tabLst>
              <a:defRPr/>
            </a:pPr>
            <a:endParaRPr lang="en-US" sz="675" b="1" dirty="0">
              <a:solidFill>
                <a:srgbClr val="333333"/>
              </a:solidFill>
              <a:latin typeface="Arial" panose="020B0604020202020204" pitchFamily="34" charset="0"/>
              <a:cs typeface="Arial" panose="020B0604020202020204" pitchFamily="34" charset="0"/>
            </a:endParaRPr>
          </a:p>
          <a:p>
            <a:pPr marL="96441" indent="-96441" defTabSz="342900">
              <a:spcBef>
                <a:spcPct val="50000"/>
              </a:spcBef>
              <a:tabLst>
                <a:tab pos="192881" algn="l"/>
              </a:tabLst>
              <a:defRPr/>
            </a:pPr>
            <a:r>
              <a:rPr lang="en-US" sz="675" b="1" dirty="0">
                <a:solidFill>
                  <a:srgbClr val="333333"/>
                </a:solidFill>
                <a:latin typeface="Arial" panose="020B0604020202020204" pitchFamily="34" charset="0"/>
                <a:cs typeface="Arial" panose="020B0604020202020204" pitchFamily="34" charset="0"/>
              </a:rPr>
              <a:t>	  		</a:t>
            </a:r>
          </a:p>
          <a:p>
            <a:pPr marL="96441" indent="-96441" defTabSz="342900">
              <a:spcBef>
                <a:spcPct val="50000"/>
              </a:spcBef>
              <a:tabLst>
                <a:tab pos="192881" algn="l"/>
              </a:tabLst>
              <a:defRPr/>
            </a:pPr>
            <a:endParaRPr lang="en-US" sz="113" dirty="0">
              <a:solidFill>
                <a:srgbClr val="333333"/>
              </a:solidFill>
              <a:latin typeface="Arial" panose="020B0604020202020204" pitchFamily="34" charset="0"/>
              <a:cs typeface="Arial" panose="020B0604020202020204" pitchFamily="34" charset="0"/>
              <a:sym typeface="Wingdings" pitchFamily="2" charset="2"/>
            </a:endParaRPr>
          </a:p>
        </p:txBody>
      </p:sp>
      <p:sp>
        <p:nvSpPr>
          <p:cNvPr id="27" name="Line 18">
            <a:extLst>
              <a:ext uri="{FF2B5EF4-FFF2-40B4-BE49-F238E27FC236}">
                <a16:creationId xmlns:a16="http://schemas.microsoft.com/office/drawing/2014/main" id="{FEF9364F-9DA7-4F72-9FF9-282BC0C92BC7}"/>
              </a:ext>
            </a:extLst>
          </p:cNvPr>
          <p:cNvSpPr>
            <a:spLocks noChangeShapeType="1"/>
          </p:cNvSpPr>
          <p:nvPr/>
        </p:nvSpPr>
        <p:spPr bwMode="auto">
          <a:xfrm flipV="1">
            <a:off x="2357437" y="2668025"/>
            <a:ext cx="1143542" cy="661"/>
          </a:xfrm>
          <a:prstGeom prst="line">
            <a:avLst/>
          </a:prstGeom>
          <a:noFill/>
          <a:ln w="57150" cap="rnd">
            <a:solidFill>
              <a:schemeClr val="accent6">
                <a:lumMod val="60000"/>
                <a:lumOff val="40000"/>
              </a:schemeClr>
            </a:solidFill>
            <a:round/>
            <a:headEnd/>
            <a:tailEnd type="arrow" w="med" len="med"/>
          </a:ln>
        </p:spPr>
        <p:txBody>
          <a:bodyPr/>
          <a:lstStyle/>
          <a:p>
            <a:pP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28" name="Line 7">
            <a:extLst>
              <a:ext uri="{FF2B5EF4-FFF2-40B4-BE49-F238E27FC236}">
                <a16:creationId xmlns:a16="http://schemas.microsoft.com/office/drawing/2014/main" id="{D90CC0DA-8044-4FE7-8E6D-1B3DD1C2C16A}"/>
              </a:ext>
            </a:extLst>
          </p:cNvPr>
          <p:cNvSpPr>
            <a:spLocks noChangeShapeType="1"/>
          </p:cNvSpPr>
          <p:nvPr/>
        </p:nvSpPr>
        <p:spPr bwMode="auto">
          <a:xfrm flipH="1">
            <a:off x="4203332" y="2151729"/>
            <a:ext cx="4097" cy="436133"/>
          </a:xfrm>
          <a:prstGeom prst="line">
            <a:avLst/>
          </a:prstGeom>
          <a:noFill/>
          <a:ln w="25400" cap="rnd">
            <a:solidFill>
              <a:schemeClr val="tx1"/>
            </a:solidFill>
            <a:round/>
            <a:headEnd/>
            <a:tailEnd type="arrow" w="med" len="med"/>
          </a:ln>
        </p:spPr>
        <p:txBody>
          <a:bodyPr/>
          <a:lstStyle/>
          <a:p>
            <a:pPr defTabSz="342900">
              <a:defRPr/>
            </a:pPr>
            <a:endParaRPr lang="en-US" sz="900" dirty="0">
              <a:solidFill>
                <a:srgbClr val="333333"/>
              </a:solidFill>
              <a:latin typeface="Arial" panose="020B0604020202020204" pitchFamily="34" charset="0"/>
              <a:cs typeface="Arial" panose="020B0604020202020204" pitchFamily="34" charset="0"/>
            </a:endParaRPr>
          </a:p>
        </p:txBody>
      </p:sp>
      <p:sp>
        <p:nvSpPr>
          <p:cNvPr id="30" name="Line 7">
            <a:extLst>
              <a:ext uri="{FF2B5EF4-FFF2-40B4-BE49-F238E27FC236}">
                <a16:creationId xmlns:a16="http://schemas.microsoft.com/office/drawing/2014/main" id="{5ED2BA47-18ED-48CA-BFE7-44B773AB1CA7}"/>
              </a:ext>
            </a:extLst>
          </p:cNvPr>
          <p:cNvSpPr>
            <a:spLocks noChangeShapeType="1"/>
          </p:cNvSpPr>
          <p:nvPr/>
        </p:nvSpPr>
        <p:spPr bwMode="auto">
          <a:xfrm flipH="1" flipV="1">
            <a:off x="3379131" y="4058502"/>
            <a:ext cx="698637" cy="6593"/>
          </a:xfrm>
          <a:prstGeom prst="line">
            <a:avLst/>
          </a:prstGeom>
          <a:noFill/>
          <a:ln w="57150" cap="rnd">
            <a:solidFill>
              <a:schemeClr val="accent6">
                <a:lumMod val="60000"/>
                <a:lumOff val="40000"/>
              </a:schemeClr>
            </a:solidFill>
            <a:round/>
            <a:headEnd/>
            <a:tailEnd type="arrow" w="med" len="med"/>
          </a:ln>
        </p:spPr>
        <p:txBody>
          <a:bodyPr/>
          <a:lstStyle/>
          <a:p>
            <a:pP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29" name="Text Box 6">
            <a:extLst>
              <a:ext uri="{FF2B5EF4-FFF2-40B4-BE49-F238E27FC236}">
                <a16:creationId xmlns:a16="http://schemas.microsoft.com/office/drawing/2014/main" id="{E17743F4-EE6E-4D78-AB0B-BCE34FD2D595}"/>
              </a:ext>
            </a:extLst>
          </p:cNvPr>
          <p:cNvSpPr txBox="1">
            <a:spLocks noChangeArrowheads="1"/>
          </p:cNvSpPr>
          <p:nvPr/>
        </p:nvSpPr>
        <p:spPr bwMode="auto">
          <a:xfrm>
            <a:off x="4077768" y="3912046"/>
            <a:ext cx="1174730" cy="369397"/>
          </a:xfrm>
          <a:prstGeom prst="rect">
            <a:avLst/>
          </a:prstGeom>
          <a:solidFill>
            <a:srgbClr val="E9EBF3"/>
          </a:solidFill>
          <a:ln w="12700">
            <a:noFill/>
            <a:miter lim="800000"/>
            <a:headEnd/>
            <a:tailEnd/>
          </a:ln>
        </p:spPr>
        <p:txBody>
          <a:bodyPr wrap="square">
            <a:spAutoFit/>
          </a:bodyPr>
          <a:lstStyle/>
          <a:p>
            <a:pPr marL="96441" indent="-96441" defTabSz="342900">
              <a:spcBef>
                <a:spcPct val="50000"/>
              </a:spcBef>
              <a:tabLst>
                <a:tab pos="192881" algn="l"/>
              </a:tabLst>
              <a:defRPr/>
            </a:pPr>
            <a:r>
              <a:rPr lang="en-US" sz="788" b="1" dirty="0">
                <a:solidFill>
                  <a:srgbClr val="333333"/>
                </a:solidFill>
                <a:latin typeface="Arial" panose="020B0604020202020204" pitchFamily="34" charset="0"/>
                <a:cs typeface="Arial" panose="020B0604020202020204" pitchFamily="34" charset="0"/>
              </a:rPr>
              <a:t>Resources</a:t>
            </a:r>
          </a:p>
          <a:p>
            <a:pPr marL="96441" indent="-96441" defTabSz="342900">
              <a:spcBef>
                <a:spcPct val="50000"/>
              </a:spcBef>
              <a:tabLst>
                <a:tab pos="192881" algn="l"/>
              </a:tabLst>
              <a:defRPr/>
            </a:pPr>
            <a:r>
              <a:rPr lang="en-US" sz="675" dirty="0">
                <a:solidFill>
                  <a:srgbClr val="333333"/>
                </a:solidFill>
                <a:latin typeface="Arial" panose="020B0604020202020204" pitchFamily="34" charset="0"/>
                <a:cs typeface="Arial" panose="020B0604020202020204" pitchFamily="34" charset="0"/>
              </a:rPr>
              <a:t>(WWTP, LF, CAFO)</a:t>
            </a:r>
          </a:p>
        </p:txBody>
      </p:sp>
      <p:cxnSp>
        <p:nvCxnSpPr>
          <p:cNvPr id="6" name="Straight Connector 5">
            <a:extLst>
              <a:ext uri="{FF2B5EF4-FFF2-40B4-BE49-F238E27FC236}">
                <a16:creationId xmlns:a16="http://schemas.microsoft.com/office/drawing/2014/main" id="{D657CDCB-EFF7-4D11-BAA2-584CD9679582}"/>
              </a:ext>
            </a:extLst>
          </p:cNvPr>
          <p:cNvCxnSpPr>
            <a:cxnSpLocks/>
          </p:cNvCxnSpPr>
          <p:nvPr/>
        </p:nvCxnSpPr>
        <p:spPr>
          <a:xfrm>
            <a:off x="4469762" y="1768711"/>
            <a:ext cx="0" cy="35496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BAE312-0ACE-431F-B42F-F036E182E66B}"/>
              </a:ext>
            </a:extLst>
          </p:cNvPr>
          <p:cNvSpPr txBox="1"/>
          <p:nvPr/>
        </p:nvSpPr>
        <p:spPr>
          <a:xfrm>
            <a:off x="4506677" y="1863984"/>
            <a:ext cx="728663" cy="300082"/>
          </a:xfrm>
          <a:prstGeom prst="rect">
            <a:avLst/>
          </a:prstGeom>
          <a:noFill/>
        </p:spPr>
        <p:txBody>
          <a:bodyPr wrap="square" rtlCol="0">
            <a:spAutoFit/>
          </a:bodyPr>
          <a:lstStyle/>
          <a:p>
            <a:pPr defTabSz="342900">
              <a:defRPr/>
            </a:pPr>
            <a:r>
              <a:rPr lang="en-US" sz="675" b="1" dirty="0">
                <a:solidFill>
                  <a:srgbClr val="333333"/>
                </a:solidFill>
                <a:latin typeface="Arial" panose="020B0604020202020204" pitchFamily="34" charset="0"/>
                <a:cs typeface="Arial" panose="020B0604020202020204" pitchFamily="34" charset="0"/>
              </a:rPr>
              <a:t>Production Credits</a:t>
            </a:r>
          </a:p>
        </p:txBody>
      </p:sp>
      <p:sp>
        <p:nvSpPr>
          <p:cNvPr id="9" name="Rectangle 8">
            <a:extLst>
              <a:ext uri="{FF2B5EF4-FFF2-40B4-BE49-F238E27FC236}">
                <a16:creationId xmlns:a16="http://schemas.microsoft.com/office/drawing/2014/main" id="{3C38BC8D-BCEE-4866-82E6-3E93909E4AA1}"/>
              </a:ext>
            </a:extLst>
          </p:cNvPr>
          <p:cNvSpPr/>
          <p:nvPr/>
        </p:nvSpPr>
        <p:spPr>
          <a:xfrm>
            <a:off x="5104698" y="1768947"/>
            <a:ext cx="779133" cy="403957"/>
          </a:xfrm>
          <a:prstGeom prst="rect">
            <a:avLst/>
          </a:prstGeom>
        </p:spPr>
        <p:txBody>
          <a:bodyPr wrap="square">
            <a:spAutoFit/>
          </a:bodyPr>
          <a:lstStyle/>
          <a:p>
            <a:pPr defTabSz="342900">
              <a:spcBef>
                <a:spcPct val="50000"/>
              </a:spcBef>
              <a:tabLst>
                <a:tab pos="192881" algn="l"/>
              </a:tabLst>
              <a:defRPr/>
            </a:pPr>
            <a:r>
              <a:rPr lang="en-US" sz="675" b="1" dirty="0">
                <a:solidFill>
                  <a:srgbClr val="333333"/>
                </a:solidFill>
                <a:latin typeface="Arial" panose="020B0604020202020204" pitchFamily="34" charset="0"/>
                <a:cs typeface="Arial" panose="020B0604020202020204" pitchFamily="34" charset="0"/>
              </a:rPr>
              <a:t>Other Environmental Incentives</a:t>
            </a:r>
          </a:p>
        </p:txBody>
      </p:sp>
      <p:cxnSp>
        <p:nvCxnSpPr>
          <p:cNvPr id="36" name="Straight Connector 35">
            <a:extLst>
              <a:ext uri="{FF2B5EF4-FFF2-40B4-BE49-F238E27FC236}">
                <a16:creationId xmlns:a16="http://schemas.microsoft.com/office/drawing/2014/main" id="{44DF7760-A397-4750-89E2-3D0CA2252127}"/>
              </a:ext>
            </a:extLst>
          </p:cNvPr>
          <p:cNvCxnSpPr>
            <a:cxnSpLocks/>
          </p:cNvCxnSpPr>
          <p:nvPr/>
        </p:nvCxnSpPr>
        <p:spPr>
          <a:xfrm>
            <a:off x="5102311" y="1768711"/>
            <a:ext cx="0" cy="354960"/>
          </a:xfrm>
          <a:prstGeom prst="line">
            <a:avLst/>
          </a:prstGeom>
        </p:spPr>
        <p:style>
          <a:lnRef idx="1">
            <a:schemeClr val="accent1"/>
          </a:lnRef>
          <a:fillRef idx="0">
            <a:schemeClr val="accent1"/>
          </a:fillRef>
          <a:effectRef idx="0">
            <a:schemeClr val="accent1"/>
          </a:effectRef>
          <a:fontRef idx="minor">
            <a:schemeClr val="tx1"/>
          </a:fontRef>
        </p:style>
      </p:cxnSp>
      <p:sp>
        <p:nvSpPr>
          <p:cNvPr id="40" name="Line 7">
            <a:extLst>
              <a:ext uri="{FF2B5EF4-FFF2-40B4-BE49-F238E27FC236}">
                <a16:creationId xmlns:a16="http://schemas.microsoft.com/office/drawing/2014/main" id="{D8F2D4B8-20A0-4D0B-B403-690CFEBB094D}"/>
              </a:ext>
            </a:extLst>
          </p:cNvPr>
          <p:cNvSpPr>
            <a:spLocks noChangeShapeType="1"/>
          </p:cNvSpPr>
          <p:nvPr/>
        </p:nvSpPr>
        <p:spPr bwMode="auto">
          <a:xfrm flipH="1">
            <a:off x="4356227" y="2145874"/>
            <a:ext cx="3771" cy="590260"/>
          </a:xfrm>
          <a:prstGeom prst="line">
            <a:avLst/>
          </a:prstGeom>
          <a:noFill/>
          <a:ln w="25400" cap="rnd">
            <a:solidFill>
              <a:schemeClr val="tx1"/>
            </a:solidFill>
            <a:round/>
            <a:headEnd/>
            <a:tailEnd type="arrow" w="med" len="med"/>
          </a:ln>
        </p:spPr>
        <p:txBody>
          <a:bodyPr/>
          <a:lstStyle/>
          <a:p>
            <a:pP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792AD10-F574-4197-ABC2-1C1E57F85CA5}"/>
              </a:ext>
            </a:extLst>
          </p:cNvPr>
          <p:cNvSpPr/>
          <p:nvPr/>
        </p:nvSpPr>
        <p:spPr>
          <a:xfrm>
            <a:off x="3942996" y="1975316"/>
            <a:ext cx="607859" cy="196208"/>
          </a:xfrm>
          <a:prstGeom prst="rect">
            <a:avLst/>
          </a:prstGeom>
        </p:spPr>
        <p:txBody>
          <a:bodyPr wrap="none">
            <a:spAutoFit/>
          </a:bodyPr>
          <a:lstStyle/>
          <a:p>
            <a:pPr defTabSz="342900">
              <a:defRPr/>
            </a:pPr>
            <a:r>
              <a:rPr lang="en-US" sz="675" b="1" dirty="0">
                <a:solidFill>
                  <a:srgbClr val="333333"/>
                </a:solidFill>
                <a:latin typeface="Arial" panose="020B0604020202020204" pitchFamily="34" charset="0"/>
                <a:cs typeface="Arial" panose="020B0604020202020204" pitchFamily="34" charset="0"/>
              </a:rPr>
              <a:t>Incentives</a:t>
            </a:r>
          </a:p>
        </p:txBody>
      </p:sp>
      <p:sp>
        <p:nvSpPr>
          <p:cNvPr id="46" name="Line 7">
            <a:extLst>
              <a:ext uri="{FF2B5EF4-FFF2-40B4-BE49-F238E27FC236}">
                <a16:creationId xmlns:a16="http://schemas.microsoft.com/office/drawing/2014/main" id="{3E248FBF-FA69-48F2-9A15-F29E9139CF71}"/>
              </a:ext>
            </a:extLst>
          </p:cNvPr>
          <p:cNvSpPr>
            <a:spLocks noChangeShapeType="1"/>
          </p:cNvSpPr>
          <p:nvPr/>
        </p:nvSpPr>
        <p:spPr bwMode="auto">
          <a:xfrm flipH="1">
            <a:off x="4832422" y="2148289"/>
            <a:ext cx="4097" cy="436133"/>
          </a:xfrm>
          <a:prstGeom prst="line">
            <a:avLst/>
          </a:prstGeom>
          <a:noFill/>
          <a:ln w="25400" cap="rnd">
            <a:solidFill>
              <a:schemeClr val="tx1"/>
            </a:solidFill>
            <a:round/>
            <a:headEnd/>
            <a:tailEnd type="arrow" w="med" len="med"/>
          </a:ln>
        </p:spPr>
        <p:txBody>
          <a:bodyPr/>
          <a:lstStyle/>
          <a:p>
            <a:pP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47" name="Line 7">
            <a:extLst>
              <a:ext uri="{FF2B5EF4-FFF2-40B4-BE49-F238E27FC236}">
                <a16:creationId xmlns:a16="http://schemas.microsoft.com/office/drawing/2014/main" id="{050196BE-A538-43FB-8E64-BF0A8A68E2E3}"/>
              </a:ext>
            </a:extLst>
          </p:cNvPr>
          <p:cNvSpPr>
            <a:spLocks noChangeShapeType="1"/>
          </p:cNvSpPr>
          <p:nvPr/>
        </p:nvSpPr>
        <p:spPr bwMode="auto">
          <a:xfrm>
            <a:off x="4972050" y="2148289"/>
            <a:ext cx="0" cy="600074"/>
          </a:xfrm>
          <a:prstGeom prst="line">
            <a:avLst/>
          </a:prstGeom>
          <a:noFill/>
          <a:ln w="25400" cap="rnd">
            <a:solidFill>
              <a:schemeClr val="tx1"/>
            </a:solidFill>
            <a:round/>
            <a:headEnd/>
            <a:tailEnd type="arrow" w="med" len="med"/>
          </a:ln>
        </p:spPr>
        <p:txBody>
          <a:bodyPr/>
          <a:lstStyle/>
          <a:p>
            <a:pP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48" name="Line 7">
            <a:extLst>
              <a:ext uri="{FF2B5EF4-FFF2-40B4-BE49-F238E27FC236}">
                <a16:creationId xmlns:a16="http://schemas.microsoft.com/office/drawing/2014/main" id="{8F609889-211D-4A27-B5A5-A3B0614E4DA2}"/>
              </a:ext>
            </a:extLst>
          </p:cNvPr>
          <p:cNvSpPr>
            <a:spLocks noChangeShapeType="1"/>
          </p:cNvSpPr>
          <p:nvPr/>
        </p:nvSpPr>
        <p:spPr bwMode="auto">
          <a:xfrm flipH="1">
            <a:off x="5537506" y="2145874"/>
            <a:ext cx="4097" cy="436133"/>
          </a:xfrm>
          <a:prstGeom prst="line">
            <a:avLst/>
          </a:prstGeom>
          <a:noFill/>
          <a:ln w="25400" cap="rnd">
            <a:solidFill>
              <a:schemeClr val="tx1"/>
            </a:solidFill>
            <a:round/>
            <a:headEnd/>
            <a:tailEnd type="arrow" w="med" len="med"/>
          </a:ln>
        </p:spPr>
        <p:txBody>
          <a:bodyPr/>
          <a:lstStyle/>
          <a:p>
            <a:pP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49" name="Line 9">
            <a:extLst>
              <a:ext uri="{FF2B5EF4-FFF2-40B4-BE49-F238E27FC236}">
                <a16:creationId xmlns:a16="http://schemas.microsoft.com/office/drawing/2014/main" id="{7081337E-32FA-4B0D-9EF3-B94F38F68C66}"/>
              </a:ext>
            </a:extLst>
          </p:cNvPr>
          <p:cNvSpPr>
            <a:spLocks noChangeShapeType="1"/>
          </p:cNvSpPr>
          <p:nvPr/>
        </p:nvSpPr>
        <p:spPr bwMode="auto">
          <a:xfrm flipV="1">
            <a:off x="1247589" y="2145873"/>
            <a:ext cx="9148" cy="1670822"/>
          </a:xfrm>
          <a:prstGeom prst="line">
            <a:avLst/>
          </a:prstGeom>
          <a:noFill/>
          <a:ln w="57150" cap="rnd">
            <a:solidFill>
              <a:schemeClr val="accent6">
                <a:lumMod val="60000"/>
                <a:lumOff val="40000"/>
              </a:schemeClr>
            </a:solidFill>
            <a:round/>
            <a:headEnd/>
            <a:tailEnd type="arrow" w="med" len="med"/>
          </a:ln>
        </p:spPr>
        <p:txBody>
          <a:bodyPr/>
          <a:lstStyle/>
          <a:p>
            <a:pPr defTabSz="342900">
              <a:defRPr/>
            </a:pPr>
            <a:endParaRPr lang="en-US" sz="1013">
              <a:solidFill>
                <a:srgbClr val="333333"/>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EBCC9A30-5FD7-4CB1-87D3-27580992A100}"/>
              </a:ext>
            </a:extLst>
          </p:cNvPr>
          <p:cNvSpPr/>
          <p:nvPr/>
        </p:nvSpPr>
        <p:spPr>
          <a:xfrm>
            <a:off x="3565496" y="3912046"/>
            <a:ext cx="546945" cy="183255"/>
          </a:xfrm>
          <a:prstGeom prst="rect">
            <a:avLst/>
          </a:prstGeom>
        </p:spPr>
        <p:txBody>
          <a:bodyPr wrap="none">
            <a:spAutoFit/>
          </a:bodyPr>
          <a:lstStyle/>
          <a:p>
            <a:pPr defTabSz="342900">
              <a:defRPr/>
            </a:pPr>
            <a:r>
              <a:rPr lang="en-US" sz="591" i="1" dirty="0">
                <a:solidFill>
                  <a:srgbClr val="333333"/>
                </a:solidFill>
                <a:latin typeface="Arial" panose="020B0604020202020204" pitchFamily="34" charset="0"/>
                <a:cs typeface="Arial" panose="020B0604020202020204" pitchFamily="34" charset="0"/>
              </a:rPr>
              <a:t>Availability</a:t>
            </a:r>
          </a:p>
        </p:txBody>
      </p:sp>
      <p:sp>
        <p:nvSpPr>
          <p:cNvPr id="35" name="Title 1">
            <a:extLst>
              <a:ext uri="{FF2B5EF4-FFF2-40B4-BE49-F238E27FC236}">
                <a16:creationId xmlns:a16="http://schemas.microsoft.com/office/drawing/2014/main" id="{55715FF5-2CAA-624D-8F8B-038035F2E942}"/>
              </a:ext>
            </a:extLst>
          </p:cNvPr>
          <p:cNvSpPr>
            <a:spLocks noGrp="1"/>
          </p:cNvSpPr>
          <p:nvPr>
            <p:ph type="title"/>
          </p:nvPr>
        </p:nvSpPr>
        <p:spPr/>
        <p:txBody>
          <a:bodyPr>
            <a:normAutofit/>
          </a:bodyPr>
          <a:lstStyle/>
          <a:p>
            <a:r>
              <a:rPr lang="en-US" sz="2250" dirty="0"/>
              <a:t>Influence Diagram for </a:t>
            </a:r>
            <a:r>
              <a:rPr lang="en-US" sz="2250" dirty="0" err="1"/>
              <a:t>WESyS</a:t>
            </a:r>
            <a:r>
              <a:rPr lang="en-US" sz="2250" dirty="0"/>
              <a:t> </a:t>
            </a:r>
          </a:p>
        </p:txBody>
      </p:sp>
      <p:sp>
        <p:nvSpPr>
          <p:cNvPr id="5" name="Rectangle 4">
            <a:extLst>
              <a:ext uri="{FF2B5EF4-FFF2-40B4-BE49-F238E27FC236}">
                <a16:creationId xmlns:a16="http://schemas.microsoft.com/office/drawing/2014/main" id="{0655525C-97C1-3C41-8F3E-50181F6FF7A9}"/>
              </a:ext>
            </a:extLst>
          </p:cNvPr>
          <p:cNvSpPr/>
          <p:nvPr/>
        </p:nvSpPr>
        <p:spPr>
          <a:xfrm>
            <a:off x="1095107" y="1401711"/>
            <a:ext cx="2407172" cy="2055568"/>
          </a:xfrm>
          <a:prstGeom prst="rect">
            <a:avLst/>
          </a:prstGeom>
          <a:solidFill>
            <a:srgbClr val="009193">
              <a:alpha val="36078"/>
            </a:srgbClr>
          </a:solidFill>
        </p:spPr>
        <p:style>
          <a:lnRef idx="2">
            <a:schemeClr val="accent2"/>
          </a:lnRef>
          <a:fillRef idx="1">
            <a:schemeClr val="lt1"/>
          </a:fillRef>
          <a:effectRef idx="0">
            <a:schemeClr val="accent2"/>
          </a:effectRef>
          <a:fontRef idx="minor">
            <a:schemeClr val="dk1"/>
          </a:fontRef>
        </p:style>
        <p:txBody>
          <a:bodyPr rtlCol="0" anchor="ctr"/>
          <a:lstStyle/>
          <a:p>
            <a:pPr algn="ctr" defTabSz="342900">
              <a:defRPr/>
            </a:pPr>
            <a:endParaRPr lang="en-US" sz="1350">
              <a:solidFill>
                <a:srgbClr val="333333"/>
              </a:solidFill>
              <a:latin typeface="Calibri"/>
            </a:endParaRPr>
          </a:p>
        </p:txBody>
      </p:sp>
      <p:sp>
        <p:nvSpPr>
          <p:cNvPr id="8" name="TextBox 7">
            <a:extLst>
              <a:ext uri="{FF2B5EF4-FFF2-40B4-BE49-F238E27FC236}">
                <a16:creationId xmlns:a16="http://schemas.microsoft.com/office/drawing/2014/main" id="{FDA3727B-13A2-8C47-9D89-ECC37CC5FA22}"/>
              </a:ext>
            </a:extLst>
          </p:cNvPr>
          <p:cNvSpPr txBox="1"/>
          <p:nvPr/>
        </p:nvSpPr>
        <p:spPr>
          <a:xfrm rot="16200000">
            <a:off x="230122" y="2306805"/>
            <a:ext cx="1524456" cy="300082"/>
          </a:xfrm>
          <a:prstGeom prst="rect">
            <a:avLst/>
          </a:prstGeom>
          <a:noFill/>
        </p:spPr>
        <p:txBody>
          <a:bodyPr wrap="none" rtlCol="0">
            <a:spAutoFit/>
          </a:bodyPr>
          <a:lstStyle/>
          <a:p>
            <a:pPr defTabSz="342900">
              <a:defRPr/>
            </a:pPr>
            <a:r>
              <a:rPr lang="en-US" sz="1350" b="1" dirty="0">
                <a:solidFill>
                  <a:srgbClr val="00A4E4">
                    <a:lumMod val="75000"/>
                  </a:srgbClr>
                </a:solidFill>
                <a:latin typeface="Calibri"/>
              </a:rPr>
              <a:t>Industrial Learning</a:t>
            </a:r>
          </a:p>
        </p:txBody>
      </p:sp>
      <p:sp>
        <p:nvSpPr>
          <p:cNvPr id="37" name="Rectangle 36">
            <a:extLst>
              <a:ext uri="{FF2B5EF4-FFF2-40B4-BE49-F238E27FC236}">
                <a16:creationId xmlns:a16="http://schemas.microsoft.com/office/drawing/2014/main" id="{0C81474A-7EC9-9C4A-A796-7D9DEB502255}"/>
              </a:ext>
            </a:extLst>
          </p:cNvPr>
          <p:cNvSpPr/>
          <p:nvPr/>
        </p:nvSpPr>
        <p:spPr>
          <a:xfrm>
            <a:off x="4031754" y="3892423"/>
            <a:ext cx="1324431" cy="422057"/>
          </a:xfrm>
          <a:prstGeom prst="rect">
            <a:avLst/>
          </a:prstGeom>
          <a:solidFill>
            <a:schemeClr val="accent5">
              <a:lumMod val="40000"/>
              <a:lumOff val="60000"/>
              <a:alpha val="36078"/>
            </a:schemeClr>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defRPr/>
            </a:pPr>
            <a:endParaRPr lang="en-US" sz="1350">
              <a:solidFill>
                <a:srgbClr val="C00000"/>
              </a:solidFill>
              <a:latin typeface="Calibri"/>
            </a:endParaRPr>
          </a:p>
        </p:txBody>
      </p:sp>
      <p:sp>
        <p:nvSpPr>
          <p:cNvPr id="38" name="TextBox 37">
            <a:extLst>
              <a:ext uri="{FF2B5EF4-FFF2-40B4-BE49-F238E27FC236}">
                <a16:creationId xmlns:a16="http://schemas.microsoft.com/office/drawing/2014/main" id="{4E002B82-97F1-9243-84C9-61206691B725}"/>
              </a:ext>
            </a:extLst>
          </p:cNvPr>
          <p:cNvSpPr txBox="1"/>
          <p:nvPr/>
        </p:nvSpPr>
        <p:spPr>
          <a:xfrm>
            <a:off x="5849918" y="2537726"/>
            <a:ext cx="1062390" cy="276999"/>
          </a:xfrm>
          <a:prstGeom prst="rect">
            <a:avLst/>
          </a:prstGeom>
          <a:noFill/>
          <a:ln>
            <a:noFill/>
          </a:ln>
        </p:spPr>
        <p:txBody>
          <a:bodyPr wrap="square" rtlCol="0">
            <a:spAutoFit/>
          </a:bodyPr>
          <a:lstStyle/>
          <a:p>
            <a:pPr algn="ctr" defTabSz="342900">
              <a:defRPr/>
            </a:pPr>
            <a:r>
              <a:rPr lang="en-US" sz="1200" b="1" dirty="0">
                <a:solidFill>
                  <a:srgbClr val="C00000"/>
                </a:solidFill>
                <a:latin typeface="Calibri"/>
              </a:rPr>
              <a:t>Regional</a:t>
            </a:r>
          </a:p>
        </p:txBody>
      </p:sp>
      <p:sp>
        <p:nvSpPr>
          <p:cNvPr id="39" name="Rectangle 38">
            <a:extLst>
              <a:ext uri="{FF2B5EF4-FFF2-40B4-BE49-F238E27FC236}">
                <a16:creationId xmlns:a16="http://schemas.microsoft.com/office/drawing/2014/main" id="{4717DC36-6710-5D40-835A-0E8FD17DE4AE}"/>
              </a:ext>
            </a:extLst>
          </p:cNvPr>
          <p:cNvSpPr/>
          <p:nvPr/>
        </p:nvSpPr>
        <p:spPr>
          <a:xfrm>
            <a:off x="3723335" y="1401711"/>
            <a:ext cx="2160496" cy="834273"/>
          </a:xfrm>
          <a:prstGeom prst="rect">
            <a:avLst/>
          </a:prstGeom>
          <a:solidFill>
            <a:schemeClr val="accent5">
              <a:lumMod val="40000"/>
              <a:lumOff val="60000"/>
              <a:alpha val="36078"/>
            </a:schemeClr>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defRPr/>
            </a:pPr>
            <a:endParaRPr lang="en-US" sz="1350">
              <a:solidFill>
                <a:srgbClr val="C00000"/>
              </a:solidFill>
              <a:latin typeface="Calibri"/>
            </a:endParaRPr>
          </a:p>
        </p:txBody>
      </p:sp>
      <p:cxnSp>
        <p:nvCxnSpPr>
          <p:cNvPr id="14" name="Curved Connector 13">
            <a:extLst>
              <a:ext uri="{FF2B5EF4-FFF2-40B4-BE49-F238E27FC236}">
                <a16:creationId xmlns:a16="http://schemas.microsoft.com/office/drawing/2014/main" id="{97C77952-A6DD-D745-8806-F38308877173}"/>
              </a:ext>
            </a:extLst>
          </p:cNvPr>
          <p:cNvCxnSpPr>
            <a:cxnSpLocks/>
            <a:stCxn id="38" idx="2"/>
            <a:endCxn id="37" idx="3"/>
          </p:cNvCxnSpPr>
          <p:nvPr/>
        </p:nvCxnSpPr>
        <p:spPr>
          <a:xfrm rot="5400000">
            <a:off x="5224286" y="2946624"/>
            <a:ext cx="1288727" cy="1024928"/>
          </a:xfrm>
          <a:prstGeom prst="curvedConnector2">
            <a:avLst/>
          </a:prstGeom>
          <a:ln w="38100">
            <a:solidFill>
              <a:srgbClr val="C00000"/>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F289684C-C3EC-B146-BE07-2EE456B9C18C}"/>
              </a:ext>
            </a:extLst>
          </p:cNvPr>
          <p:cNvCxnSpPr>
            <a:cxnSpLocks/>
            <a:stCxn id="38" idx="0"/>
            <a:endCxn id="39" idx="3"/>
          </p:cNvCxnSpPr>
          <p:nvPr/>
        </p:nvCxnSpPr>
        <p:spPr>
          <a:xfrm rot="16200000" flipV="1">
            <a:off x="5773033" y="1929646"/>
            <a:ext cx="718878" cy="497282"/>
          </a:xfrm>
          <a:prstGeom prst="curvedConnector2">
            <a:avLst/>
          </a:prstGeom>
          <a:ln w="38100">
            <a:solidFill>
              <a:srgbClr val="C00000"/>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670F1E4A-C10D-264D-B19B-AD208A986E52}"/>
              </a:ext>
            </a:extLst>
          </p:cNvPr>
          <p:cNvSpPr/>
          <p:nvPr/>
        </p:nvSpPr>
        <p:spPr>
          <a:xfrm>
            <a:off x="3529577" y="2298541"/>
            <a:ext cx="2357234" cy="1102709"/>
          </a:xfrm>
          <a:prstGeom prst="rect">
            <a:avLst/>
          </a:prstGeom>
          <a:solidFill>
            <a:schemeClr val="bg2">
              <a:lumMod val="75000"/>
              <a:alpha val="36078"/>
            </a:schemeClr>
          </a:solidFill>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defRPr/>
            </a:pPr>
            <a:endParaRPr lang="en-US" sz="1350">
              <a:solidFill>
                <a:srgbClr val="333333"/>
              </a:solidFill>
              <a:latin typeface="Calibri"/>
            </a:endParaRPr>
          </a:p>
        </p:txBody>
      </p:sp>
      <p:sp>
        <p:nvSpPr>
          <p:cNvPr id="55" name="TextBox 54">
            <a:extLst>
              <a:ext uri="{FF2B5EF4-FFF2-40B4-BE49-F238E27FC236}">
                <a16:creationId xmlns:a16="http://schemas.microsoft.com/office/drawing/2014/main" id="{FBCEFF84-9502-3441-BE6B-43EC5C1A50E9}"/>
              </a:ext>
            </a:extLst>
          </p:cNvPr>
          <p:cNvSpPr txBox="1"/>
          <p:nvPr/>
        </p:nvSpPr>
        <p:spPr>
          <a:xfrm>
            <a:off x="4846718" y="2832037"/>
            <a:ext cx="1018934" cy="507831"/>
          </a:xfrm>
          <a:prstGeom prst="rect">
            <a:avLst/>
          </a:prstGeom>
          <a:noFill/>
        </p:spPr>
        <p:txBody>
          <a:bodyPr wrap="square" rtlCol="0">
            <a:spAutoFit/>
          </a:bodyPr>
          <a:lstStyle/>
          <a:p>
            <a:pPr algn="r" defTabSz="342900">
              <a:defRPr/>
            </a:pPr>
            <a:r>
              <a:rPr lang="en-US" sz="1350" b="1" dirty="0">
                <a:solidFill>
                  <a:srgbClr val="00B050"/>
                </a:solidFill>
                <a:latin typeface="Calibri"/>
              </a:rPr>
              <a:t>TEA and Exogenous</a:t>
            </a:r>
          </a:p>
        </p:txBody>
      </p:sp>
      <p:sp>
        <p:nvSpPr>
          <p:cNvPr id="13" name="TextBox 12">
            <a:extLst>
              <a:ext uri="{FF2B5EF4-FFF2-40B4-BE49-F238E27FC236}">
                <a16:creationId xmlns:a16="http://schemas.microsoft.com/office/drawing/2014/main" id="{9A1C9A8D-DF61-4B3B-A1DA-D73C515AC09F}"/>
              </a:ext>
            </a:extLst>
          </p:cNvPr>
          <p:cNvSpPr txBox="1"/>
          <p:nvPr/>
        </p:nvSpPr>
        <p:spPr>
          <a:xfrm>
            <a:off x="1424061" y="4424584"/>
            <a:ext cx="2228046" cy="300082"/>
          </a:xfrm>
          <a:prstGeom prst="rect">
            <a:avLst/>
          </a:prstGeom>
          <a:noFill/>
        </p:spPr>
        <p:txBody>
          <a:bodyPr wrap="none" rtlCol="0">
            <a:spAutoFit/>
          </a:bodyPr>
          <a:lstStyle/>
          <a:p>
            <a:r>
              <a:rPr lang="en-US" sz="1350" b="1" dirty="0">
                <a:solidFill>
                  <a:srgbClr val="00B050"/>
                </a:solidFill>
              </a:rPr>
              <a:t>Current State of the Industry</a:t>
            </a:r>
          </a:p>
        </p:txBody>
      </p:sp>
    </p:spTree>
    <p:extLst>
      <p:ext uri="{BB962C8B-B14F-4D97-AF65-F5344CB8AC3E}">
        <p14:creationId xmlns:p14="http://schemas.microsoft.com/office/powerpoint/2010/main" val="421505815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C8CA-4874-AF4F-A53C-AE92185BEAE4}"/>
              </a:ext>
            </a:extLst>
          </p:cNvPr>
          <p:cNvSpPr>
            <a:spLocks noGrp="1"/>
          </p:cNvSpPr>
          <p:nvPr>
            <p:ph type="title"/>
          </p:nvPr>
        </p:nvSpPr>
        <p:spPr/>
        <p:txBody>
          <a:bodyPr/>
          <a:lstStyle/>
          <a:p>
            <a:r>
              <a:rPr lang="en-US" dirty="0"/>
              <a:t>Factors Varied in Study</a:t>
            </a:r>
          </a:p>
        </p:txBody>
      </p:sp>
      <p:sp>
        <p:nvSpPr>
          <p:cNvPr id="3" name="Text Placeholder 2">
            <a:extLst>
              <a:ext uri="{FF2B5EF4-FFF2-40B4-BE49-F238E27FC236}">
                <a16:creationId xmlns:a16="http://schemas.microsoft.com/office/drawing/2014/main" id="{F29C05B3-AA32-324F-A725-1B8E6C60ED06}"/>
              </a:ext>
            </a:extLst>
          </p:cNvPr>
          <p:cNvSpPr>
            <a:spLocks noGrp="1"/>
          </p:cNvSpPr>
          <p:nvPr>
            <p:ph type="body" sz="quarter" idx="4294967295"/>
          </p:nvPr>
        </p:nvSpPr>
        <p:spPr>
          <a:xfrm>
            <a:off x="0" y="1485900"/>
            <a:ext cx="6089650" cy="2849563"/>
          </a:xfrm>
        </p:spPr>
        <p:txBody>
          <a:bodyPr numCol="2">
            <a:normAutofit fontScale="92500" lnSpcReduction="10000"/>
          </a:bodyPr>
          <a:lstStyle/>
          <a:p>
            <a:pPr marL="0" indent="0" fontAlgn="b">
              <a:buNone/>
            </a:pPr>
            <a:r>
              <a:rPr lang="en-US" sz="1425" b="1" dirty="0">
                <a:solidFill>
                  <a:schemeClr val="accent1"/>
                </a:solidFill>
              </a:rPr>
              <a:t>			Learning</a:t>
            </a:r>
            <a:r>
              <a:rPr lang="en-US" sz="1425" dirty="0"/>
              <a:t> </a:t>
            </a:r>
          </a:p>
          <a:p>
            <a:pPr lvl="1" fontAlgn="b"/>
            <a:r>
              <a:rPr lang="en-US" sz="1050" dirty="0"/>
              <a:t>Commercial progress ratio for HTL</a:t>
            </a:r>
          </a:p>
          <a:p>
            <a:pPr lvl="1" fontAlgn="b"/>
            <a:r>
              <a:rPr lang="en-US" sz="1050" dirty="0"/>
              <a:t>Exogenous production of HTL </a:t>
            </a:r>
          </a:p>
          <a:p>
            <a:pPr lvl="1" fontAlgn="b"/>
            <a:r>
              <a:rPr lang="en-US" sz="1050" dirty="0"/>
              <a:t>Initial commercial maturity of HTL</a:t>
            </a:r>
          </a:p>
          <a:p>
            <a:pPr lvl="1" fontAlgn="b"/>
            <a:r>
              <a:rPr lang="en-US" sz="1050" dirty="0"/>
              <a:t>Commercial experience for learning</a:t>
            </a:r>
          </a:p>
          <a:p>
            <a:pPr lvl="1" fontAlgn="b"/>
            <a:endParaRPr lang="en-US" sz="1050" dirty="0"/>
          </a:p>
          <a:p>
            <a:pPr marL="0" indent="0" fontAlgn="b">
              <a:buNone/>
            </a:pPr>
            <a:r>
              <a:rPr lang="en-US" dirty="0"/>
              <a:t>	 		    </a:t>
            </a:r>
            <a:r>
              <a:rPr lang="en-US" sz="1350" b="1" dirty="0">
                <a:solidFill>
                  <a:srgbClr val="C00000"/>
                </a:solidFill>
              </a:rPr>
              <a:t>Policy</a:t>
            </a:r>
          </a:p>
          <a:p>
            <a:pPr lvl="1" fontAlgn="b"/>
            <a:r>
              <a:rPr lang="en-US" sz="1050" dirty="0"/>
              <a:t>Production tax credits</a:t>
            </a:r>
          </a:p>
          <a:p>
            <a:pPr lvl="1" fontAlgn="b"/>
            <a:r>
              <a:rPr lang="en-US" sz="1050" dirty="0"/>
              <a:t>RIN price</a:t>
            </a:r>
          </a:p>
          <a:p>
            <a:pPr lvl="1" fontAlgn="b"/>
            <a:r>
              <a:rPr lang="en-US" sz="1050" dirty="0"/>
              <a:t>Rate based investment for electricity </a:t>
            </a:r>
          </a:p>
          <a:p>
            <a:pPr lvl="1" fontAlgn="b"/>
            <a:r>
              <a:rPr lang="en-US" sz="1050" dirty="0"/>
              <a:t>Grant for PNG interconnect </a:t>
            </a:r>
          </a:p>
          <a:p>
            <a:pPr lvl="1" fontAlgn="b"/>
            <a:r>
              <a:rPr lang="en-US" sz="1050" dirty="0"/>
              <a:t>Diversion of organics via SB1383</a:t>
            </a:r>
          </a:p>
          <a:p>
            <a:pPr fontAlgn="b"/>
            <a:endParaRPr lang="en-US" dirty="0"/>
          </a:p>
          <a:p>
            <a:pPr marL="0" indent="0" fontAlgn="b">
              <a:buNone/>
            </a:pPr>
            <a:endParaRPr lang="en-US" dirty="0"/>
          </a:p>
          <a:p>
            <a:pPr marL="0" indent="0" fontAlgn="b">
              <a:buNone/>
            </a:pPr>
            <a:r>
              <a:rPr lang="en-US" sz="1350" b="1" dirty="0">
                <a:solidFill>
                  <a:srgbClr val="00B050"/>
                </a:solidFill>
              </a:rPr>
              <a:t>		TEA and Exogenous</a:t>
            </a:r>
          </a:p>
          <a:p>
            <a:pPr lvl="1" fontAlgn="b"/>
            <a:r>
              <a:rPr lang="en-US" sz="1050" dirty="0"/>
              <a:t>Expected operating cost</a:t>
            </a:r>
          </a:p>
          <a:p>
            <a:pPr lvl="1" fontAlgn="b"/>
            <a:r>
              <a:rPr lang="en-US" sz="1050" dirty="0"/>
              <a:t>Expected fixed capital investment </a:t>
            </a:r>
          </a:p>
          <a:p>
            <a:pPr lvl="1" fontAlgn="b"/>
            <a:r>
              <a:rPr lang="en-US" sz="1050" dirty="0"/>
              <a:t>Conversion efficiencies</a:t>
            </a:r>
          </a:p>
          <a:p>
            <a:pPr lvl="1" fontAlgn="b"/>
            <a:r>
              <a:rPr lang="en-US" sz="1050" dirty="0"/>
              <a:t>Coproduct sales revenue</a:t>
            </a:r>
          </a:p>
          <a:p>
            <a:pPr lvl="1" fontAlgn="b"/>
            <a:r>
              <a:rPr lang="en-US" sz="1050" dirty="0"/>
              <a:t>Debt interest rate</a:t>
            </a:r>
          </a:p>
          <a:p>
            <a:pPr lvl="1" fontAlgn="b"/>
            <a:r>
              <a:rPr lang="en-US" sz="1050" dirty="0"/>
              <a:t>Depreciation period</a:t>
            </a:r>
          </a:p>
          <a:p>
            <a:pPr lvl="1" fontAlgn="b"/>
            <a:r>
              <a:rPr lang="en-US" sz="1050" dirty="0"/>
              <a:t>Expected equity fraction</a:t>
            </a:r>
          </a:p>
          <a:p>
            <a:pPr lvl="1" fontAlgn="b"/>
            <a:r>
              <a:rPr lang="en-US" sz="1050" dirty="0"/>
              <a:t>Pipeline length</a:t>
            </a:r>
          </a:p>
          <a:p>
            <a:pPr lvl="1" fontAlgn="b"/>
            <a:r>
              <a:rPr lang="en-US" sz="1050" dirty="0"/>
              <a:t>Required rate of return</a:t>
            </a:r>
            <a:endParaRPr lang="en-US" sz="1350" dirty="0"/>
          </a:p>
          <a:p>
            <a:pPr lvl="1" fontAlgn="b"/>
            <a:r>
              <a:rPr lang="en-US" sz="1050" dirty="0"/>
              <a:t>Tipping fee</a:t>
            </a:r>
          </a:p>
          <a:p>
            <a:pPr lvl="1" fontAlgn="b"/>
            <a:r>
              <a:rPr lang="en-US" sz="1050" dirty="0"/>
              <a:t>Dwell time</a:t>
            </a:r>
          </a:p>
          <a:p>
            <a:pPr lvl="1" fontAlgn="b"/>
            <a:r>
              <a:rPr lang="en-US" sz="1050" dirty="0"/>
              <a:t>Fuel prices</a:t>
            </a:r>
          </a:p>
          <a:p>
            <a:endParaRPr lang="en-US" dirty="0"/>
          </a:p>
        </p:txBody>
      </p:sp>
      <p:sp>
        <p:nvSpPr>
          <p:cNvPr id="4" name="Rectangle 3">
            <a:extLst>
              <a:ext uri="{FF2B5EF4-FFF2-40B4-BE49-F238E27FC236}">
                <a16:creationId xmlns:a16="http://schemas.microsoft.com/office/drawing/2014/main" id="{23D31104-158F-7342-852C-600B82E05F42}"/>
              </a:ext>
            </a:extLst>
          </p:cNvPr>
          <p:cNvSpPr/>
          <p:nvPr/>
        </p:nvSpPr>
        <p:spPr>
          <a:xfrm>
            <a:off x="677938" y="1702810"/>
            <a:ext cx="2407172" cy="739238"/>
          </a:xfrm>
          <a:prstGeom prst="rect">
            <a:avLst/>
          </a:prstGeom>
          <a:solidFill>
            <a:srgbClr val="009193">
              <a:alpha val="36078"/>
            </a:srgbClr>
          </a:solidFill>
        </p:spPr>
        <p:style>
          <a:lnRef idx="2">
            <a:schemeClr val="accent2"/>
          </a:lnRef>
          <a:fillRef idx="1">
            <a:schemeClr val="lt1"/>
          </a:fillRef>
          <a:effectRef idx="0">
            <a:schemeClr val="accent2"/>
          </a:effectRef>
          <a:fontRef idx="minor">
            <a:schemeClr val="dk1"/>
          </a:fontRef>
        </p:style>
        <p:txBody>
          <a:bodyPr rtlCol="0" anchor="ctr"/>
          <a:lstStyle/>
          <a:p>
            <a:pPr algn="ctr" defTabSz="342900">
              <a:defRPr/>
            </a:pPr>
            <a:endParaRPr lang="en-US" sz="1350">
              <a:solidFill>
                <a:srgbClr val="333333"/>
              </a:solidFill>
              <a:latin typeface="Calibri"/>
            </a:endParaRPr>
          </a:p>
        </p:txBody>
      </p:sp>
      <p:sp>
        <p:nvSpPr>
          <p:cNvPr id="6" name="Rectangle 5">
            <a:extLst>
              <a:ext uri="{FF2B5EF4-FFF2-40B4-BE49-F238E27FC236}">
                <a16:creationId xmlns:a16="http://schemas.microsoft.com/office/drawing/2014/main" id="{0B85CB1A-70C1-8E46-9152-9B543F12A2CB}"/>
              </a:ext>
            </a:extLst>
          </p:cNvPr>
          <p:cNvSpPr/>
          <p:nvPr/>
        </p:nvSpPr>
        <p:spPr>
          <a:xfrm>
            <a:off x="3529577" y="1711716"/>
            <a:ext cx="2357234" cy="2146466"/>
          </a:xfrm>
          <a:prstGeom prst="rect">
            <a:avLst/>
          </a:prstGeom>
          <a:solidFill>
            <a:schemeClr val="bg2">
              <a:lumMod val="75000"/>
              <a:alpha val="36078"/>
            </a:schemeClr>
          </a:solidFill>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defRPr/>
            </a:pPr>
            <a:endParaRPr lang="en-US" sz="1350">
              <a:solidFill>
                <a:srgbClr val="333333"/>
              </a:solidFill>
              <a:latin typeface="Calibri"/>
            </a:endParaRPr>
          </a:p>
        </p:txBody>
      </p:sp>
      <p:sp>
        <p:nvSpPr>
          <p:cNvPr id="7" name="Rectangle 6">
            <a:extLst>
              <a:ext uri="{FF2B5EF4-FFF2-40B4-BE49-F238E27FC236}">
                <a16:creationId xmlns:a16="http://schemas.microsoft.com/office/drawing/2014/main" id="{7C6BD627-A5A5-FF4D-8259-DD3084D45747}"/>
              </a:ext>
            </a:extLst>
          </p:cNvPr>
          <p:cNvSpPr/>
          <p:nvPr/>
        </p:nvSpPr>
        <p:spPr>
          <a:xfrm>
            <a:off x="677938" y="2851750"/>
            <a:ext cx="2407172" cy="911481"/>
          </a:xfrm>
          <a:prstGeom prst="rect">
            <a:avLst/>
          </a:prstGeom>
          <a:solidFill>
            <a:schemeClr val="accent5">
              <a:lumMod val="40000"/>
              <a:lumOff val="60000"/>
              <a:alpha val="36078"/>
            </a:schemeClr>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defRPr/>
            </a:pPr>
            <a:endParaRPr lang="en-US" sz="1350" dirty="0">
              <a:solidFill>
                <a:srgbClr val="C00000"/>
              </a:solidFill>
              <a:latin typeface="Calibri"/>
            </a:endParaRPr>
          </a:p>
        </p:txBody>
      </p:sp>
    </p:spTree>
    <p:extLst>
      <p:ext uri="{BB962C8B-B14F-4D97-AF65-F5344CB8AC3E}">
        <p14:creationId xmlns:p14="http://schemas.microsoft.com/office/powerpoint/2010/main" val="2907200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DEAC-C81D-42D6-BEE3-1AFE21753B41}"/>
              </a:ext>
            </a:extLst>
          </p:cNvPr>
          <p:cNvSpPr>
            <a:spLocks noGrp="1"/>
          </p:cNvSpPr>
          <p:nvPr>
            <p:ph type="title"/>
          </p:nvPr>
        </p:nvSpPr>
        <p:spPr/>
        <p:txBody>
          <a:bodyPr/>
          <a:lstStyle/>
          <a:p>
            <a:r>
              <a:rPr lang="en-US" dirty="0"/>
              <a:t>Study Design and Analysis</a:t>
            </a:r>
          </a:p>
        </p:txBody>
      </p:sp>
      <p:sp>
        <p:nvSpPr>
          <p:cNvPr id="4" name="Content Placeholder 2">
            <a:extLst>
              <a:ext uri="{FF2B5EF4-FFF2-40B4-BE49-F238E27FC236}">
                <a16:creationId xmlns:a16="http://schemas.microsoft.com/office/drawing/2014/main" id="{367ECD6C-B3F0-4FA7-9EA6-999990419711}"/>
              </a:ext>
            </a:extLst>
          </p:cNvPr>
          <p:cNvSpPr>
            <a:spLocks noGrp="1"/>
          </p:cNvSpPr>
          <p:nvPr>
            <p:ph type="body" sz="quarter" idx="4294967295"/>
          </p:nvPr>
        </p:nvSpPr>
        <p:spPr>
          <a:xfrm>
            <a:off x="445475" y="1101852"/>
            <a:ext cx="3475038" cy="2717800"/>
          </a:xfrm>
        </p:spPr>
        <p:txBody>
          <a:bodyPr>
            <a:normAutofit/>
          </a:bodyPr>
          <a:lstStyle/>
          <a:p>
            <a:pPr marL="342900" indent="-342900">
              <a:buFont typeface="+mj-lt"/>
              <a:buAutoNum type="arabicPeriod"/>
            </a:pPr>
            <a:endParaRPr lang="en-US" sz="1350" dirty="0"/>
          </a:p>
          <a:p>
            <a:pPr marL="342900" indent="-342900">
              <a:buFont typeface="+mj-lt"/>
              <a:buAutoNum type="arabicPeriod"/>
            </a:pPr>
            <a:r>
              <a:rPr lang="en-US" sz="1350" dirty="0"/>
              <a:t>We used </a:t>
            </a:r>
            <a:r>
              <a:rPr lang="en-US" sz="1350" dirty="0" err="1"/>
              <a:t>Sobol’s</a:t>
            </a:r>
            <a:r>
              <a:rPr lang="en-US" sz="1350" dirty="0"/>
              <a:t> quasi-random sequences to design two studies (CA and ROTUS) with ~65 factors and 7,500 replications each (~1 million runs per study). </a:t>
            </a:r>
          </a:p>
          <a:p>
            <a:pPr marL="342900" indent="-342900">
              <a:buFont typeface="+mj-lt"/>
              <a:buAutoNum type="arabicPeriod"/>
            </a:pPr>
            <a:r>
              <a:rPr lang="en-US" sz="1350" dirty="0"/>
              <a:t>Global Sensitivity Analysis: We determined the total, first, and second-order sensitivity indices using variance-based decomposition. </a:t>
            </a:r>
          </a:p>
          <a:p>
            <a:pPr marL="342900" indent="-342900">
              <a:buFont typeface="+mj-lt"/>
              <a:buAutoNum type="arabicPeriod"/>
            </a:pPr>
            <a:r>
              <a:rPr lang="en-US" sz="1350" dirty="0"/>
              <a:t>Local sensitivity analysis: We performed Mood’s Median test on specific regions of interest.</a:t>
            </a:r>
            <a:endParaRPr lang="en-US" sz="1350" i="1" dirty="0"/>
          </a:p>
        </p:txBody>
      </p:sp>
      <p:pic>
        <p:nvPicPr>
          <p:cNvPr id="5" name="Picture 4">
            <a:extLst>
              <a:ext uri="{FF2B5EF4-FFF2-40B4-BE49-F238E27FC236}">
                <a16:creationId xmlns:a16="http://schemas.microsoft.com/office/drawing/2014/main" id="{C56B7169-F96B-41ED-9F5D-32CC2A436482}"/>
              </a:ext>
            </a:extLst>
          </p:cNvPr>
          <p:cNvPicPr>
            <a:picLocks noChangeAspect="1"/>
          </p:cNvPicPr>
          <p:nvPr/>
        </p:nvPicPr>
        <p:blipFill>
          <a:blip r:embed="rId2"/>
          <a:stretch>
            <a:fillRect/>
          </a:stretch>
        </p:blipFill>
        <p:spPr>
          <a:xfrm>
            <a:off x="3920513" y="1632207"/>
            <a:ext cx="2742974" cy="1371487"/>
          </a:xfrm>
          <a:prstGeom prst="rect">
            <a:avLst/>
          </a:prstGeom>
        </p:spPr>
      </p:pic>
      <p:sp>
        <p:nvSpPr>
          <p:cNvPr id="6" name="TextBox 5">
            <a:extLst>
              <a:ext uri="{FF2B5EF4-FFF2-40B4-BE49-F238E27FC236}">
                <a16:creationId xmlns:a16="http://schemas.microsoft.com/office/drawing/2014/main" id="{AD2E478F-8807-4201-9D07-59499AE90B33}"/>
              </a:ext>
            </a:extLst>
          </p:cNvPr>
          <p:cNvSpPr txBox="1"/>
          <p:nvPr/>
        </p:nvSpPr>
        <p:spPr>
          <a:xfrm>
            <a:off x="4060800" y="3089138"/>
            <a:ext cx="2483517" cy="646331"/>
          </a:xfrm>
          <a:prstGeom prst="rect">
            <a:avLst/>
          </a:prstGeom>
          <a:noFill/>
        </p:spPr>
        <p:txBody>
          <a:bodyPr wrap="square" rtlCol="0">
            <a:spAutoFit/>
          </a:bodyPr>
          <a:lstStyle/>
          <a:p>
            <a:pPr defTabSz="342900">
              <a:defRPr/>
            </a:pPr>
            <a:r>
              <a:rPr lang="en-US" sz="1200" dirty="0">
                <a:solidFill>
                  <a:srgbClr val="333333"/>
                </a:solidFill>
                <a:latin typeface="Calibri"/>
              </a:rPr>
              <a:t>Comparison of a Gaussian sampling </a:t>
            </a:r>
          </a:p>
          <a:p>
            <a:pPr defTabSz="342900">
              <a:defRPr/>
            </a:pPr>
            <a:r>
              <a:rPr lang="en-US" sz="1200" dirty="0">
                <a:solidFill>
                  <a:srgbClr val="333333"/>
                </a:solidFill>
                <a:latin typeface="Calibri"/>
              </a:rPr>
              <a:t>distribution to </a:t>
            </a:r>
            <a:r>
              <a:rPr lang="en-US" sz="1200" dirty="0" err="1">
                <a:solidFill>
                  <a:srgbClr val="333333"/>
                </a:solidFill>
                <a:latin typeface="Calibri"/>
              </a:rPr>
              <a:t>Sobol’s</a:t>
            </a:r>
            <a:r>
              <a:rPr lang="en-US" sz="1200" dirty="0">
                <a:solidFill>
                  <a:srgbClr val="333333"/>
                </a:solidFill>
                <a:latin typeface="Calibri"/>
              </a:rPr>
              <a:t> Quasi Random </a:t>
            </a:r>
          </a:p>
          <a:p>
            <a:pPr defTabSz="342900">
              <a:defRPr/>
            </a:pPr>
            <a:r>
              <a:rPr lang="en-US" sz="1200" dirty="0">
                <a:solidFill>
                  <a:srgbClr val="333333"/>
                </a:solidFill>
                <a:latin typeface="Calibri"/>
              </a:rPr>
              <a:t>Sequence.</a:t>
            </a:r>
          </a:p>
        </p:txBody>
      </p:sp>
    </p:spTree>
    <p:extLst>
      <p:ext uri="{BB962C8B-B14F-4D97-AF65-F5344CB8AC3E}">
        <p14:creationId xmlns:p14="http://schemas.microsoft.com/office/powerpoint/2010/main" val="2862571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610D-69C2-984F-A2F9-C0746DB1A76D}"/>
              </a:ext>
            </a:extLst>
          </p:cNvPr>
          <p:cNvSpPr>
            <a:spLocks noGrp="1"/>
          </p:cNvSpPr>
          <p:nvPr>
            <p:ph type="title"/>
          </p:nvPr>
        </p:nvSpPr>
        <p:spPr/>
        <p:txBody>
          <a:bodyPr/>
          <a:lstStyle/>
          <a:p>
            <a:r>
              <a:rPr lang="en-US" dirty="0"/>
              <a:t>Variance Decomposition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8E95B0E-5055-FB4D-9358-C5836BF16AA2}"/>
                  </a:ext>
                </a:extLst>
              </p:cNvPr>
              <p:cNvSpPr>
                <a:spLocks noGrp="1"/>
              </p:cNvSpPr>
              <p:nvPr>
                <p:ph type="body" sz="quarter" idx="4294967295"/>
              </p:nvPr>
            </p:nvSpPr>
            <p:spPr>
              <a:xfrm>
                <a:off x="384175" y="1135508"/>
                <a:ext cx="6089650" cy="3621087"/>
              </a:xfrm>
            </p:spPr>
            <p:txBody>
              <a:bodyPr>
                <a:normAutofit/>
              </a:bodyPr>
              <a:lstStyle/>
              <a:p>
                <a:r>
                  <a:rPr lang="en-US" sz="1350" dirty="0"/>
                  <a:t>We calculated first-order, second-order, and total effects indices using </a:t>
                </a:r>
                <a:r>
                  <a:rPr lang="en-US" sz="1350" dirty="0" err="1"/>
                  <a:t>Sobol’s</a:t>
                </a:r>
                <a:r>
                  <a:rPr lang="en-US" sz="1350" dirty="0"/>
                  <a:t> variance decomposition approach.</a:t>
                </a:r>
              </a:p>
              <a:p>
                <a:r>
                  <a:rPr lang="en-US" sz="1350" dirty="0"/>
                  <a:t>This presentation focuses on the Total Effects (</a:t>
                </a:r>
                <a:r>
                  <a:rPr lang="en-US" sz="1350" dirty="0" err="1"/>
                  <a:t>S</a:t>
                </a:r>
                <a:r>
                  <a:rPr lang="en-US" sz="1350" baseline="-25000" dirty="0" err="1"/>
                  <a:t>ti</a:t>
                </a:r>
                <a:r>
                  <a:rPr lang="en-US" sz="1350" dirty="0"/>
                  <a:t>) index (first- and second-order indices are included in the back up slides). </a:t>
                </a:r>
              </a:p>
              <a:p>
                <a:r>
                  <a:rPr lang="en-US" sz="1350" dirty="0"/>
                  <a:t>In sensitivity analysis, the total effects index is an indicator of how important a particular factor is – alone and in combination with all other factors.</a:t>
                </a:r>
              </a:p>
              <a:p>
                <a:endParaRPr lang="en-US" sz="1350" dirty="0"/>
              </a:p>
              <a:p>
                <a:endParaRPr lang="en-US" sz="1350" dirty="0"/>
              </a:p>
              <a:p>
                <a:pPr marL="1714500" lvl="5" indent="305991">
                  <a:buNone/>
                </a:pPr>
                <a:endParaRPr lang="en-US" sz="1350" dirty="0"/>
              </a:p>
              <a:p>
                <a:pPr marL="1714500" lvl="5" indent="305991">
                  <a:buNone/>
                </a:pPr>
                <a:r>
                  <a:rPr lang="en-US" sz="1350" dirty="0" err="1"/>
                  <a:t>S</a:t>
                </a:r>
                <a:r>
                  <a:rPr lang="en-US" sz="1350" baseline="-25000" dirty="0" err="1"/>
                  <a:t>Ti</a:t>
                </a:r>
                <a:r>
                  <a:rPr lang="en-US" sz="1350" dirty="0"/>
                  <a:t> = 1 - </a:t>
                </a:r>
                <a14:m>
                  <m:oMath xmlns:m="http://schemas.openxmlformats.org/officeDocument/2006/math">
                    <m:f>
                      <m:fPr>
                        <m:ctrlPr>
                          <a:rPr lang="en-US" i="1" baseline="-25000" smtClean="0">
                            <a:latin typeface="Cambria Math" panose="02040503050406030204" pitchFamily="18" charset="0"/>
                          </a:rPr>
                        </m:ctrlPr>
                      </m:fPr>
                      <m:num>
                        <m:r>
                          <m:rPr>
                            <m:nor/>
                          </m:rPr>
                          <a:rPr lang="en-US" dirty="0" smtClean="0"/>
                          <m:t>V</m:t>
                        </m:r>
                        <m:r>
                          <m:rPr>
                            <m:nor/>
                          </m:rPr>
                          <a:rPr lang="en-US" b="0" i="0" dirty="0" smtClean="0"/>
                          <m:t>[</m:t>
                        </m:r>
                        <m:r>
                          <m:rPr>
                            <m:nor/>
                          </m:rPr>
                          <a:rPr lang="en-US" dirty="0"/>
                          <m:t>E</m:t>
                        </m:r>
                        <m:r>
                          <m:rPr>
                            <m:nor/>
                          </m:rPr>
                          <a:rPr lang="en-US" dirty="0"/>
                          <m:t>(</m:t>
                        </m:r>
                        <m:r>
                          <m:rPr>
                            <m:nor/>
                          </m:rPr>
                          <a:rPr lang="en-US" dirty="0"/>
                          <m:t>Y</m:t>
                        </m:r>
                        <m:r>
                          <m:rPr>
                            <m:nor/>
                          </m:rPr>
                          <a:rPr lang="en-US" dirty="0"/>
                          <m:t>|</m:t>
                        </m:r>
                        <m:r>
                          <m:rPr>
                            <m:nor/>
                          </m:rPr>
                          <a:rPr lang="en-US" dirty="0"/>
                          <m:t>X</m:t>
                        </m:r>
                        <m:r>
                          <m:rPr>
                            <m:nor/>
                          </m:rPr>
                          <a:rPr lang="en-US" baseline="-25000" dirty="0"/>
                          <m:t>~</m:t>
                        </m:r>
                        <m:r>
                          <m:rPr>
                            <m:nor/>
                          </m:rPr>
                          <a:rPr lang="en-US" baseline="-25000" dirty="0"/>
                          <m:t>i</m:t>
                        </m:r>
                        <m:r>
                          <m:rPr>
                            <m:nor/>
                          </m:rPr>
                          <a:rPr lang="en-US" dirty="0"/>
                          <m:t>)</m:t>
                        </m:r>
                        <m:r>
                          <a:rPr lang="en-US" b="0" i="1" dirty="0" smtClean="0">
                            <a:latin typeface="Cambria Math" panose="02040503050406030204" pitchFamily="18" charset="0"/>
                          </a:rPr>
                          <m:t>]</m:t>
                        </m:r>
                      </m:num>
                      <m:den>
                        <m:r>
                          <m:rPr>
                            <m:nor/>
                          </m:rPr>
                          <a:rPr lang="en-US" dirty="0"/>
                          <m:t>Var</m:t>
                        </m:r>
                        <m:r>
                          <m:rPr>
                            <m:nor/>
                          </m:rPr>
                          <a:rPr lang="en-US" dirty="0"/>
                          <m:t> (</m:t>
                        </m:r>
                        <m:r>
                          <m:rPr>
                            <m:nor/>
                          </m:rPr>
                          <a:rPr lang="en-US" dirty="0"/>
                          <m:t>Y</m:t>
                        </m:r>
                        <m:r>
                          <m:rPr>
                            <m:nor/>
                          </m:rPr>
                          <a:rPr lang="en-US" dirty="0"/>
                          <m:t>)</m:t>
                        </m:r>
                      </m:den>
                    </m:f>
                  </m:oMath>
                </a14:m>
                <a:endParaRPr lang="en-US" sz="1800" baseline="-25000" dirty="0"/>
              </a:p>
              <a:p>
                <a:endParaRPr lang="en-US" sz="1350" dirty="0"/>
              </a:p>
            </p:txBody>
          </p:sp>
        </mc:Choice>
        <mc:Fallback>
          <p:sp>
            <p:nvSpPr>
              <p:cNvPr id="3" name="Text Placeholder 2">
                <a:extLst>
                  <a:ext uri="{FF2B5EF4-FFF2-40B4-BE49-F238E27FC236}">
                    <a16:creationId xmlns:a16="http://schemas.microsoft.com/office/drawing/2014/main" id="{D8E95B0E-5055-FB4D-9358-C5836BF16AA2}"/>
                  </a:ext>
                </a:extLst>
              </p:cNvPr>
              <p:cNvSpPr>
                <a:spLocks noGrp="1" noRot="1" noChangeAspect="1" noMove="1" noResize="1" noEditPoints="1" noAdjustHandles="1" noChangeArrowheads="1" noChangeShapeType="1" noTextEdit="1"/>
              </p:cNvSpPr>
              <p:nvPr>
                <p:ph type="body" sz="quarter" idx="4294967295"/>
              </p:nvPr>
            </p:nvSpPr>
            <p:spPr>
              <a:xfrm>
                <a:off x="384175" y="1135508"/>
                <a:ext cx="6089650" cy="3621087"/>
              </a:xfrm>
              <a:blipFill>
                <a:blip r:embed="rId3"/>
                <a:stretch>
                  <a:fillRect l="-100" t="-1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23F5256-3DA3-4669-AF36-D23AA15D93A3}"/>
              </a:ext>
            </a:extLst>
          </p:cNvPr>
          <p:cNvSpPr txBox="1"/>
          <p:nvPr/>
        </p:nvSpPr>
        <p:spPr>
          <a:xfrm>
            <a:off x="928234" y="3983764"/>
            <a:ext cx="1603800" cy="334835"/>
          </a:xfrm>
          <a:prstGeom prst="rect">
            <a:avLst/>
          </a:prstGeom>
          <a:noFill/>
        </p:spPr>
        <p:txBody>
          <a:bodyPr wrap="square" rtlCol="0">
            <a:spAutoFit/>
          </a:bodyPr>
          <a:lstStyle/>
          <a:p>
            <a:pPr algn="ctr" defTabSz="342900">
              <a:defRPr/>
            </a:pPr>
            <a:r>
              <a:rPr lang="en-US" sz="788" dirty="0">
                <a:solidFill>
                  <a:srgbClr val="333333"/>
                </a:solidFill>
                <a:latin typeface="Calibri"/>
              </a:rPr>
              <a:t>Variance in model output for measure A; all factors varied.</a:t>
            </a:r>
          </a:p>
        </p:txBody>
      </p:sp>
      <p:cxnSp>
        <p:nvCxnSpPr>
          <p:cNvPr id="6" name="Straight Arrow Connector 5">
            <a:extLst>
              <a:ext uri="{FF2B5EF4-FFF2-40B4-BE49-F238E27FC236}">
                <a16:creationId xmlns:a16="http://schemas.microsoft.com/office/drawing/2014/main" id="{C73D0919-41A6-486E-A53D-BFD3A3F979F1}"/>
              </a:ext>
            </a:extLst>
          </p:cNvPr>
          <p:cNvCxnSpPr>
            <a:cxnSpLocks/>
            <a:stCxn id="4" idx="3"/>
          </p:cNvCxnSpPr>
          <p:nvPr/>
        </p:nvCxnSpPr>
        <p:spPr>
          <a:xfrm flipV="1">
            <a:off x="2532034" y="3746084"/>
            <a:ext cx="660539" cy="4050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18F08F3-A049-4D63-BA9B-06442320B37A}"/>
              </a:ext>
            </a:extLst>
          </p:cNvPr>
          <p:cNvSpPr txBox="1"/>
          <p:nvPr/>
        </p:nvSpPr>
        <p:spPr>
          <a:xfrm>
            <a:off x="4627555" y="2920580"/>
            <a:ext cx="1603800" cy="456087"/>
          </a:xfrm>
          <a:prstGeom prst="rect">
            <a:avLst/>
          </a:prstGeom>
          <a:noFill/>
        </p:spPr>
        <p:txBody>
          <a:bodyPr wrap="square" rtlCol="0">
            <a:spAutoFit/>
          </a:bodyPr>
          <a:lstStyle/>
          <a:p>
            <a:pPr algn="ctr" defTabSz="342900">
              <a:defRPr/>
            </a:pPr>
            <a:r>
              <a:rPr lang="en-US" sz="788" dirty="0">
                <a:solidFill>
                  <a:srgbClr val="333333"/>
                </a:solidFill>
                <a:latin typeface="Calibri"/>
              </a:rPr>
              <a:t>Conditional variance in model output for measure A; factor X</a:t>
            </a:r>
            <a:r>
              <a:rPr lang="en-US" sz="788" baseline="-25000" dirty="0">
                <a:solidFill>
                  <a:srgbClr val="333333"/>
                </a:solidFill>
                <a:latin typeface="Calibri"/>
              </a:rPr>
              <a:t>i</a:t>
            </a:r>
            <a:r>
              <a:rPr lang="en-US" sz="788" dirty="0">
                <a:solidFill>
                  <a:srgbClr val="333333"/>
                </a:solidFill>
                <a:latin typeface="Calibri"/>
              </a:rPr>
              <a:t> is fixed at a constant value.</a:t>
            </a:r>
          </a:p>
        </p:txBody>
      </p:sp>
      <p:cxnSp>
        <p:nvCxnSpPr>
          <p:cNvPr id="9" name="Straight Arrow Connector 8">
            <a:extLst>
              <a:ext uri="{FF2B5EF4-FFF2-40B4-BE49-F238E27FC236}">
                <a16:creationId xmlns:a16="http://schemas.microsoft.com/office/drawing/2014/main" id="{1E06703B-DE4A-46BB-AFD7-0604EB8CD2A7}"/>
              </a:ext>
            </a:extLst>
          </p:cNvPr>
          <p:cNvCxnSpPr>
            <a:cxnSpLocks/>
          </p:cNvCxnSpPr>
          <p:nvPr/>
        </p:nvCxnSpPr>
        <p:spPr>
          <a:xfrm flipH="1">
            <a:off x="3866015" y="3249533"/>
            <a:ext cx="868831" cy="870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Left Brace 11">
            <a:extLst>
              <a:ext uri="{FF2B5EF4-FFF2-40B4-BE49-F238E27FC236}">
                <a16:creationId xmlns:a16="http://schemas.microsoft.com/office/drawing/2014/main" id="{F5E2EA0F-2BA0-4EDA-9793-5DBEE6BC5D4F}"/>
              </a:ext>
            </a:extLst>
          </p:cNvPr>
          <p:cNvSpPr/>
          <p:nvPr/>
        </p:nvSpPr>
        <p:spPr>
          <a:xfrm rot="5400000">
            <a:off x="3423632" y="3021121"/>
            <a:ext cx="133833" cy="595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342900">
              <a:defRPr/>
            </a:pPr>
            <a:endParaRPr lang="en-US" sz="1350">
              <a:solidFill>
                <a:srgbClr val="333333"/>
              </a:solidFill>
              <a:latin typeface="Calibri"/>
            </a:endParaRPr>
          </a:p>
        </p:txBody>
      </p:sp>
      <p:sp>
        <p:nvSpPr>
          <p:cNvPr id="18" name="Left Brace 17">
            <a:extLst>
              <a:ext uri="{FF2B5EF4-FFF2-40B4-BE49-F238E27FC236}">
                <a16:creationId xmlns:a16="http://schemas.microsoft.com/office/drawing/2014/main" id="{FF395C2C-8D11-4F91-A7A2-E09ADB222280}"/>
              </a:ext>
            </a:extLst>
          </p:cNvPr>
          <p:cNvSpPr/>
          <p:nvPr/>
        </p:nvSpPr>
        <p:spPr>
          <a:xfrm rot="5400000">
            <a:off x="3374077" y="2832883"/>
            <a:ext cx="109845" cy="81048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342900">
              <a:defRPr/>
            </a:pPr>
            <a:endParaRPr lang="en-US" sz="1350">
              <a:solidFill>
                <a:srgbClr val="333333"/>
              </a:solidFill>
              <a:latin typeface="Calibri"/>
            </a:endParaRPr>
          </a:p>
        </p:txBody>
      </p:sp>
      <p:sp>
        <p:nvSpPr>
          <p:cNvPr id="21" name="TextBox 20">
            <a:extLst>
              <a:ext uri="{FF2B5EF4-FFF2-40B4-BE49-F238E27FC236}">
                <a16:creationId xmlns:a16="http://schemas.microsoft.com/office/drawing/2014/main" id="{A561D79B-AFAC-4A9B-9611-3E2E23937536}"/>
              </a:ext>
            </a:extLst>
          </p:cNvPr>
          <p:cNvSpPr txBox="1"/>
          <p:nvPr/>
        </p:nvSpPr>
        <p:spPr>
          <a:xfrm>
            <a:off x="2587413" y="2753255"/>
            <a:ext cx="1603800" cy="456087"/>
          </a:xfrm>
          <a:prstGeom prst="rect">
            <a:avLst/>
          </a:prstGeom>
          <a:noFill/>
        </p:spPr>
        <p:txBody>
          <a:bodyPr wrap="square" rtlCol="0">
            <a:spAutoFit/>
          </a:bodyPr>
          <a:lstStyle/>
          <a:p>
            <a:pPr algn="ctr" defTabSz="342900">
              <a:defRPr/>
            </a:pPr>
            <a:r>
              <a:rPr lang="en-US" sz="788" dirty="0">
                <a:solidFill>
                  <a:srgbClr val="333333"/>
                </a:solidFill>
                <a:latin typeface="Calibri"/>
              </a:rPr>
              <a:t>Expected value of the conditional variance = the average conditional variance for X</a:t>
            </a:r>
            <a:r>
              <a:rPr lang="en-US" sz="788" baseline="-25000" dirty="0">
                <a:solidFill>
                  <a:srgbClr val="333333"/>
                </a:solidFill>
                <a:latin typeface="Calibri"/>
              </a:rPr>
              <a:t>i (1, N)</a:t>
            </a:r>
          </a:p>
        </p:txBody>
      </p:sp>
    </p:spTree>
    <p:extLst>
      <p:ext uri="{BB962C8B-B14F-4D97-AF65-F5344CB8AC3E}">
        <p14:creationId xmlns:p14="http://schemas.microsoft.com/office/powerpoint/2010/main" val="4165027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353D-6671-480E-A8BA-D97759BA9F41}"/>
              </a:ext>
            </a:extLst>
          </p:cNvPr>
          <p:cNvSpPr>
            <a:spLocks noGrp="1"/>
          </p:cNvSpPr>
          <p:nvPr>
            <p:ph type="title"/>
          </p:nvPr>
        </p:nvSpPr>
        <p:spPr/>
        <p:txBody>
          <a:bodyPr/>
          <a:lstStyle/>
          <a:p>
            <a:r>
              <a:rPr lang="en-US" dirty="0"/>
              <a:t>Local Sensitivity</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79FB92D-78EB-40F0-9690-BF536B0E747E}"/>
                  </a:ext>
                </a:extLst>
              </p:cNvPr>
              <p:cNvSpPr>
                <a:spLocks noGrp="1"/>
              </p:cNvSpPr>
              <p:nvPr>
                <p:ph type="body" sz="quarter" idx="4294967295"/>
              </p:nvPr>
            </p:nvSpPr>
            <p:spPr>
              <a:xfrm>
                <a:off x="425948" y="1272766"/>
                <a:ext cx="3421063" cy="2717800"/>
              </a:xfrm>
            </p:spPr>
            <p:txBody>
              <a:bodyPr>
                <a:noAutofit/>
              </a:bodyPr>
              <a:lstStyle/>
              <a:p>
                <a:r>
                  <a:rPr lang="en-US" sz="1350" dirty="0"/>
                  <a:t>Local sensitivity analysis (LSA) is a collection of techniques that answer the question “</a:t>
                </a:r>
                <a:r>
                  <a:rPr lang="en-US" sz="1350" i="1" dirty="0"/>
                  <a:t>what model settings led to this interesting result?”</a:t>
                </a:r>
              </a:p>
              <a:p>
                <a:r>
                  <a:rPr lang="en-US" sz="1350" dirty="0"/>
                  <a:t>Often referred to as Monte-Carlo filtering, a region of interest is selected (filtered) from a large number of runs and then compared to another region within the results-space.</a:t>
                </a:r>
              </a:p>
              <a:p>
                <a:r>
                  <a:rPr lang="en-US" sz="1350" dirty="0"/>
                  <a:t>To perform LSA, we used </a:t>
                </a:r>
                <a:r>
                  <a:rPr lang="en-US" sz="1350" b="1" i="1" dirty="0"/>
                  <a:t>Mood’s Median </a:t>
                </a:r>
                <a:r>
                  <a:rPr lang="en-US" sz="1350" dirty="0"/>
                  <a:t>test (modified Pearson’s chi-square test): a two-way non-parametric test where </a:t>
                </a:r>
              </a:p>
              <a:p>
                <a:pPr marL="0" indent="0">
                  <a:buNone/>
                </a:pPr>
                <a:r>
                  <a:rPr lang="en-US" sz="1350" dirty="0"/>
                  <a:t>	H</a:t>
                </a:r>
                <a:r>
                  <a:rPr lang="en-US" sz="1350" baseline="-25000" dirty="0"/>
                  <a:t>o </a:t>
                </a:r>
                <a:r>
                  <a:rPr lang="en-US" sz="1350" dirty="0"/>
                  <a:t>= Md </a:t>
                </a:r>
                <a:r>
                  <a:rPr lang="en-US" sz="1350" i="1" dirty="0"/>
                  <a:t>B</a:t>
                </a:r>
                <a:r>
                  <a:rPr lang="en-US" sz="1350" dirty="0"/>
                  <a:t> = Md </a:t>
                </a:r>
                <a14:m>
                  <m:oMath xmlns:m="http://schemas.openxmlformats.org/officeDocument/2006/math">
                    <m:acc>
                      <m:accPr>
                        <m:chr m:val="̅"/>
                        <m:ctrlPr>
                          <a:rPr lang="en-US" sz="1350" i="1">
                            <a:latin typeface="Cambria Math" panose="02040503050406030204" pitchFamily="18" charset="0"/>
                          </a:rPr>
                        </m:ctrlPr>
                      </m:accPr>
                      <m:e>
                        <m:r>
                          <a:rPr lang="en-US" sz="1350" i="1">
                            <a:latin typeface="Cambria Math" panose="02040503050406030204" pitchFamily="18" charset="0"/>
                          </a:rPr>
                          <m:t>𝐵</m:t>
                        </m:r>
                      </m:e>
                    </m:acc>
                    <m:r>
                      <a:rPr lang="en-US" sz="1350">
                        <a:latin typeface="Cambria Math" panose="02040503050406030204" pitchFamily="18" charset="0"/>
                      </a:rPr>
                      <m:t>; </m:t>
                    </m:r>
                  </m:oMath>
                </a14:m>
                <a:r>
                  <a:rPr lang="en-US" sz="1350" dirty="0"/>
                  <a:t>H</a:t>
                </a:r>
                <a:r>
                  <a:rPr lang="en-US" sz="1350" baseline="-25000" dirty="0"/>
                  <a:t>1</a:t>
                </a:r>
                <a:r>
                  <a:rPr lang="en-US" sz="1350" dirty="0"/>
                  <a:t> = Md </a:t>
                </a:r>
                <a:r>
                  <a:rPr lang="en-US" sz="1350" i="1" dirty="0"/>
                  <a:t>B</a:t>
                </a:r>
                <a:r>
                  <a:rPr lang="en-US" sz="1350" dirty="0"/>
                  <a:t> ≠ Md </a:t>
                </a:r>
                <a14:m>
                  <m:oMath xmlns:m="http://schemas.openxmlformats.org/officeDocument/2006/math">
                    <m:acc>
                      <m:accPr>
                        <m:chr m:val="̅"/>
                        <m:ctrlPr>
                          <a:rPr lang="en-US" sz="1350" i="1">
                            <a:latin typeface="Cambria Math" panose="02040503050406030204" pitchFamily="18" charset="0"/>
                          </a:rPr>
                        </m:ctrlPr>
                      </m:accPr>
                      <m:e>
                        <m:r>
                          <a:rPr lang="en-US" sz="1350" i="1">
                            <a:latin typeface="Cambria Math" panose="02040503050406030204" pitchFamily="18" charset="0"/>
                          </a:rPr>
                          <m:t>𝐵</m:t>
                        </m:r>
                      </m:e>
                    </m:acc>
                  </m:oMath>
                </a14:m>
                <a:r>
                  <a:rPr lang="en-US" sz="1350" dirty="0"/>
                  <a:t>.</a:t>
                </a:r>
              </a:p>
            </p:txBody>
          </p:sp>
        </mc:Choice>
        <mc:Fallback>
          <p:sp>
            <p:nvSpPr>
              <p:cNvPr id="3" name="Text Placeholder 2">
                <a:extLst>
                  <a:ext uri="{FF2B5EF4-FFF2-40B4-BE49-F238E27FC236}">
                    <a16:creationId xmlns:a16="http://schemas.microsoft.com/office/drawing/2014/main" id="{D79FB92D-78EB-40F0-9690-BF536B0E747E}"/>
                  </a:ext>
                </a:extLst>
              </p:cNvPr>
              <p:cNvSpPr>
                <a:spLocks noGrp="1" noRot="1" noChangeAspect="1" noMove="1" noResize="1" noEditPoints="1" noAdjustHandles="1" noChangeArrowheads="1" noChangeShapeType="1" noTextEdit="1"/>
              </p:cNvSpPr>
              <p:nvPr>
                <p:ph type="body" sz="quarter" idx="4294967295"/>
              </p:nvPr>
            </p:nvSpPr>
            <p:spPr>
              <a:xfrm>
                <a:off x="425948" y="1272766"/>
                <a:ext cx="3421063" cy="2717800"/>
              </a:xfrm>
              <a:blipFill>
                <a:blip r:embed="rId3"/>
                <a:stretch>
                  <a:fillRect l="-178" t="-448" r="-891" b="-874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D6E955-6D42-4DFB-B87D-6CD6EE5D5D9D}"/>
              </a:ext>
            </a:extLst>
          </p:cNvPr>
          <p:cNvPicPr>
            <a:picLocks noChangeAspect="1"/>
          </p:cNvPicPr>
          <p:nvPr/>
        </p:nvPicPr>
        <p:blipFill>
          <a:blip r:embed="rId4"/>
          <a:stretch>
            <a:fillRect/>
          </a:stretch>
        </p:blipFill>
        <p:spPr>
          <a:xfrm>
            <a:off x="3847011" y="1782398"/>
            <a:ext cx="2514013" cy="1578704"/>
          </a:xfrm>
          <a:prstGeom prst="rect">
            <a:avLst/>
          </a:prstGeom>
        </p:spPr>
      </p:pic>
      <p:sp>
        <p:nvSpPr>
          <p:cNvPr id="5" name="Rectangle 4">
            <a:extLst>
              <a:ext uri="{FF2B5EF4-FFF2-40B4-BE49-F238E27FC236}">
                <a16:creationId xmlns:a16="http://schemas.microsoft.com/office/drawing/2014/main" id="{59E2EABE-310F-4F69-8068-3F223F14C145}"/>
              </a:ext>
            </a:extLst>
          </p:cNvPr>
          <p:cNvSpPr/>
          <p:nvPr/>
        </p:nvSpPr>
        <p:spPr>
          <a:xfrm>
            <a:off x="4199708" y="2974657"/>
            <a:ext cx="595448" cy="111035"/>
          </a:xfrm>
          <a:prstGeom prst="rect">
            <a:avLst/>
          </a:prstGeom>
          <a:gradFill>
            <a:gsLst>
              <a:gs pos="0">
                <a:schemeClr val="accent2">
                  <a:lumMod val="40000"/>
                  <a:lumOff val="6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342900">
              <a:defRPr/>
            </a:pPr>
            <a:endParaRPr lang="en-US" sz="1350">
              <a:solidFill>
                <a:srgbClr val="FFFFFF"/>
              </a:solidFill>
              <a:latin typeface="Calibri"/>
            </a:endParaRPr>
          </a:p>
        </p:txBody>
      </p:sp>
      <p:sp>
        <p:nvSpPr>
          <p:cNvPr id="6" name="TextBox 5">
            <a:extLst>
              <a:ext uri="{FF2B5EF4-FFF2-40B4-BE49-F238E27FC236}">
                <a16:creationId xmlns:a16="http://schemas.microsoft.com/office/drawing/2014/main" id="{2A00F06B-5CA9-4F17-9C06-B0D0EB6F11D0}"/>
              </a:ext>
            </a:extLst>
          </p:cNvPr>
          <p:cNvSpPr txBox="1"/>
          <p:nvPr/>
        </p:nvSpPr>
        <p:spPr>
          <a:xfrm>
            <a:off x="4795157" y="2288857"/>
            <a:ext cx="652055" cy="300082"/>
          </a:xfrm>
          <a:prstGeom prst="rect">
            <a:avLst/>
          </a:prstGeom>
          <a:noFill/>
        </p:spPr>
        <p:txBody>
          <a:bodyPr wrap="square" rtlCol="0">
            <a:spAutoFit/>
          </a:bodyPr>
          <a:lstStyle/>
          <a:p>
            <a:pPr algn="ctr" defTabSz="342900">
              <a:defRPr/>
            </a:pPr>
            <a:r>
              <a:rPr lang="en-US" sz="1350" dirty="0">
                <a:solidFill>
                  <a:srgbClr val="333333"/>
                </a:solidFill>
                <a:latin typeface="Calibri"/>
              </a:rPr>
              <a:t>?</a:t>
            </a:r>
          </a:p>
        </p:txBody>
      </p:sp>
      <p:cxnSp>
        <p:nvCxnSpPr>
          <p:cNvPr id="8" name="Straight Arrow Connector 7">
            <a:extLst>
              <a:ext uri="{FF2B5EF4-FFF2-40B4-BE49-F238E27FC236}">
                <a16:creationId xmlns:a16="http://schemas.microsoft.com/office/drawing/2014/main" id="{3E7ED045-CE94-4C1C-B8EF-FC2429296FAF}"/>
              </a:ext>
            </a:extLst>
          </p:cNvPr>
          <p:cNvCxnSpPr/>
          <p:nvPr/>
        </p:nvCxnSpPr>
        <p:spPr>
          <a:xfrm>
            <a:off x="5323115" y="2412955"/>
            <a:ext cx="6139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FFE784D-7660-4EE5-A3DE-81115CD31DAC}"/>
              </a:ext>
            </a:extLst>
          </p:cNvPr>
          <p:cNvCxnSpPr>
            <a:stCxn id="6" idx="1"/>
          </p:cNvCxnSpPr>
          <p:nvPr/>
        </p:nvCxnSpPr>
        <p:spPr>
          <a:xfrm flipH="1">
            <a:off x="4408715" y="2438898"/>
            <a:ext cx="386442" cy="3855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4156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045573-C156-48ED-BA57-50DE03F63B02}"/>
              </a:ext>
            </a:extLst>
          </p:cNvPr>
          <p:cNvSpPr>
            <a:spLocks noGrp="1"/>
          </p:cNvSpPr>
          <p:nvPr>
            <p:ph type="body" sz="quarter" idx="10"/>
          </p:nvPr>
        </p:nvSpPr>
        <p:spPr/>
        <p:txBody>
          <a:bodyPr/>
          <a:lstStyle/>
          <a:p>
            <a:r>
              <a:rPr lang="en-US" dirty="0"/>
              <a:t>High-Level Summary of Results</a:t>
            </a:r>
          </a:p>
        </p:txBody>
      </p:sp>
      <p:sp>
        <p:nvSpPr>
          <p:cNvPr id="3" name="Text Placeholder 2">
            <a:extLst>
              <a:ext uri="{FF2B5EF4-FFF2-40B4-BE49-F238E27FC236}">
                <a16:creationId xmlns:a16="http://schemas.microsoft.com/office/drawing/2014/main" id="{5E4743CF-03BD-4BF0-A6C3-C0EA7DEAF837}"/>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57894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C97A8D-5DC6-43A3-8381-38398E5FBC2D}"/>
              </a:ext>
            </a:extLst>
          </p:cNvPr>
          <p:cNvSpPr>
            <a:spLocks noGrp="1"/>
          </p:cNvSpPr>
          <p:nvPr>
            <p:ph type="body" sz="quarter" idx="10"/>
          </p:nvPr>
        </p:nvSpPr>
        <p:spPr/>
        <p:txBody>
          <a:bodyPr/>
          <a:lstStyle/>
          <a:p>
            <a:r>
              <a:rPr lang="en-US" dirty="0"/>
              <a:t>1 – Project Overview</a:t>
            </a:r>
          </a:p>
        </p:txBody>
      </p:sp>
      <p:sp>
        <p:nvSpPr>
          <p:cNvPr id="3" name="Text Placeholder 2">
            <a:extLst>
              <a:ext uri="{FF2B5EF4-FFF2-40B4-BE49-F238E27FC236}">
                <a16:creationId xmlns:a16="http://schemas.microsoft.com/office/drawing/2014/main" id="{2D73A9EB-ED03-4EB4-B126-E203FDB0440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438952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353D-6671-480E-A8BA-D97759BA9F41}"/>
              </a:ext>
            </a:extLst>
          </p:cNvPr>
          <p:cNvSpPr>
            <a:spLocks noGrp="1"/>
          </p:cNvSpPr>
          <p:nvPr>
            <p:ph type="title"/>
          </p:nvPr>
        </p:nvSpPr>
        <p:spPr/>
        <p:txBody>
          <a:bodyPr/>
          <a:lstStyle/>
          <a:p>
            <a:r>
              <a:rPr lang="en-US" dirty="0"/>
              <a:t>Summary of CA Biogas Trends</a:t>
            </a:r>
          </a:p>
        </p:txBody>
      </p:sp>
      <p:pic>
        <p:nvPicPr>
          <p:cNvPr id="12" name="Picture 11">
            <a:extLst>
              <a:ext uri="{FF2B5EF4-FFF2-40B4-BE49-F238E27FC236}">
                <a16:creationId xmlns:a16="http://schemas.microsoft.com/office/drawing/2014/main" id="{29BC3BDF-3140-E54D-B830-C07DA5D7118F}"/>
              </a:ext>
            </a:extLst>
          </p:cNvPr>
          <p:cNvPicPr>
            <a:picLocks noChangeAspect="1"/>
          </p:cNvPicPr>
          <p:nvPr/>
        </p:nvPicPr>
        <p:blipFill>
          <a:blip r:embed="rId3"/>
          <a:stretch>
            <a:fillRect/>
          </a:stretch>
        </p:blipFill>
        <p:spPr>
          <a:xfrm>
            <a:off x="800283" y="1323295"/>
            <a:ext cx="4617334" cy="3044672"/>
          </a:xfrm>
          <a:prstGeom prst="rect">
            <a:avLst/>
          </a:prstGeom>
        </p:spPr>
      </p:pic>
      <p:sp>
        <p:nvSpPr>
          <p:cNvPr id="4" name="TextBox 3">
            <a:extLst>
              <a:ext uri="{FF2B5EF4-FFF2-40B4-BE49-F238E27FC236}">
                <a16:creationId xmlns:a16="http://schemas.microsoft.com/office/drawing/2014/main" id="{D8F626D5-3DAF-B049-AD1E-E14B4CE907E3}"/>
              </a:ext>
            </a:extLst>
          </p:cNvPr>
          <p:cNvSpPr txBox="1"/>
          <p:nvPr/>
        </p:nvSpPr>
        <p:spPr>
          <a:xfrm>
            <a:off x="5427826" y="1784361"/>
            <a:ext cx="1376297" cy="461665"/>
          </a:xfrm>
          <a:prstGeom prst="rect">
            <a:avLst/>
          </a:prstGeom>
          <a:noFill/>
        </p:spPr>
        <p:txBody>
          <a:bodyPr wrap="square" rtlCol="0">
            <a:spAutoFit/>
          </a:bodyPr>
          <a:lstStyle/>
          <a:p>
            <a:r>
              <a:rPr lang="en-US" sz="1200" dirty="0">
                <a:solidFill>
                  <a:srgbClr val="4F80A2"/>
                </a:solidFill>
              </a:rPr>
              <a:t>All sensitivity runs</a:t>
            </a:r>
            <a:endParaRPr lang="en-US" sz="1200" dirty="0">
              <a:solidFill>
                <a:srgbClr val="FF0000"/>
              </a:solidFill>
            </a:endParaRPr>
          </a:p>
          <a:p>
            <a:r>
              <a:rPr lang="en-US" sz="1200" dirty="0">
                <a:solidFill>
                  <a:srgbClr val="E2575A"/>
                </a:solidFill>
              </a:rPr>
              <a:t>Model default run</a:t>
            </a:r>
          </a:p>
        </p:txBody>
      </p:sp>
      <p:pic>
        <p:nvPicPr>
          <p:cNvPr id="5" name="Picture 4">
            <a:extLst>
              <a:ext uri="{FF2B5EF4-FFF2-40B4-BE49-F238E27FC236}">
                <a16:creationId xmlns:a16="http://schemas.microsoft.com/office/drawing/2014/main" id="{AA05F8DC-B966-1D46-B1C1-55E3618CAB27}"/>
              </a:ext>
            </a:extLst>
          </p:cNvPr>
          <p:cNvPicPr>
            <a:picLocks/>
          </p:cNvPicPr>
          <p:nvPr/>
        </p:nvPicPr>
        <p:blipFill rotWithShape="1">
          <a:blip r:embed="rId4"/>
          <a:srcRect l="9193" t="67137" b="17509"/>
          <a:stretch/>
        </p:blipFill>
        <p:spPr>
          <a:xfrm>
            <a:off x="4302888" y="2260500"/>
            <a:ext cx="1114729" cy="164939"/>
          </a:xfrm>
          <a:prstGeom prst="rect">
            <a:avLst/>
          </a:prstGeom>
        </p:spPr>
      </p:pic>
      <p:pic>
        <p:nvPicPr>
          <p:cNvPr id="6" name="Picture 5">
            <a:extLst>
              <a:ext uri="{FF2B5EF4-FFF2-40B4-BE49-F238E27FC236}">
                <a16:creationId xmlns:a16="http://schemas.microsoft.com/office/drawing/2014/main" id="{CF73E10A-E34D-F042-9940-992AAC6851EC}"/>
              </a:ext>
            </a:extLst>
          </p:cNvPr>
          <p:cNvPicPr>
            <a:picLocks/>
          </p:cNvPicPr>
          <p:nvPr/>
        </p:nvPicPr>
        <p:blipFill rotWithShape="1">
          <a:blip r:embed="rId5"/>
          <a:srcRect l="8594" t="58300" r="3273" b="18000"/>
          <a:stretch/>
        </p:blipFill>
        <p:spPr>
          <a:xfrm>
            <a:off x="2881312" y="2169319"/>
            <a:ext cx="1052513" cy="256120"/>
          </a:xfrm>
          <a:prstGeom prst="rect">
            <a:avLst/>
          </a:prstGeom>
        </p:spPr>
      </p:pic>
      <p:pic>
        <p:nvPicPr>
          <p:cNvPr id="7" name="Picture 6">
            <a:extLst>
              <a:ext uri="{FF2B5EF4-FFF2-40B4-BE49-F238E27FC236}">
                <a16:creationId xmlns:a16="http://schemas.microsoft.com/office/drawing/2014/main" id="{04351398-BECC-704B-8589-2008B1C30606}"/>
              </a:ext>
            </a:extLst>
          </p:cNvPr>
          <p:cNvPicPr>
            <a:picLocks/>
          </p:cNvPicPr>
          <p:nvPr/>
        </p:nvPicPr>
        <p:blipFill rotWithShape="1">
          <a:blip r:embed="rId6"/>
          <a:srcRect l="15402" t="63139" b="18022"/>
          <a:stretch/>
        </p:blipFill>
        <p:spPr>
          <a:xfrm>
            <a:off x="1539551" y="2222943"/>
            <a:ext cx="1030100" cy="202496"/>
          </a:xfrm>
          <a:prstGeom prst="rect">
            <a:avLst/>
          </a:prstGeom>
        </p:spPr>
      </p:pic>
      <p:pic>
        <p:nvPicPr>
          <p:cNvPr id="11" name="Picture 10">
            <a:extLst>
              <a:ext uri="{FF2B5EF4-FFF2-40B4-BE49-F238E27FC236}">
                <a16:creationId xmlns:a16="http://schemas.microsoft.com/office/drawing/2014/main" id="{116B81F7-B417-6E4F-BF86-E442002F6F38}"/>
              </a:ext>
            </a:extLst>
          </p:cNvPr>
          <p:cNvPicPr>
            <a:picLocks/>
          </p:cNvPicPr>
          <p:nvPr/>
        </p:nvPicPr>
        <p:blipFill rotWithShape="1">
          <a:blip r:embed="rId7"/>
          <a:srcRect l="21272" t="58312" b="20747"/>
          <a:stretch/>
        </p:blipFill>
        <p:spPr>
          <a:xfrm>
            <a:off x="1479884" y="3669739"/>
            <a:ext cx="1106819" cy="335166"/>
          </a:xfrm>
          <a:prstGeom prst="rect">
            <a:avLst/>
          </a:prstGeom>
        </p:spPr>
      </p:pic>
      <p:pic>
        <p:nvPicPr>
          <p:cNvPr id="13" name="Picture 12">
            <a:extLst>
              <a:ext uri="{FF2B5EF4-FFF2-40B4-BE49-F238E27FC236}">
                <a16:creationId xmlns:a16="http://schemas.microsoft.com/office/drawing/2014/main" id="{64A53F63-BE27-F446-854C-2E622654D2E7}"/>
              </a:ext>
            </a:extLst>
          </p:cNvPr>
          <p:cNvPicPr>
            <a:picLocks noChangeAspect="1"/>
          </p:cNvPicPr>
          <p:nvPr/>
        </p:nvPicPr>
        <p:blipFill rotWithShape="1">
          <a:blip r:embed="rId8"/>
          <a:srcRect t="60250" b="20860"/>
          <a:stretch/>
        </p:blipFill>
        <p:spPr>
          <a:xfrm>
            <a:off x="2598676" y="3705834"/>
            <a:ext cx="1392174" cy="299071"/>
          </a:xfrm>
          <a:prstGeom prst="rect">
            <a:avLst/>
          </a:prstGeom>
        </p:spPr>
      </p:pic>
      <p:pic>
        <p:nvPicPr>
          <p:cNvPr id="14" name="Picture 13">
            <a:extLst>
              <a:ext uri="{FF2B5EF4-FFF2-40B4-BE49-F238E27FC236}">
                <a16:creationId xmlns:a16="http://schemas.microsoft.com/office/drawing/2014/main" id="{25DB2BD5-0955-E044-AA90-1A167D955C6F}"/>
              </a:ext>
            </a:extLst>
          </p:cNvPr>
          <p:cNvPicPr>
            <a:picLocks/>
          </p:cNvPicPr>
          <p:nvPr/>
        </p:nvPicPr>
        <p:blipFill rotWithShape="1">
          <a:blip r:embed="rId9"/>
          <a:srcRect l="12727" t="60890" b="20324"/>
          <a:stretch/>
        </p:blipFill>
        <p:spPr>
          <a:xfrm>
            <a:off x="4197302" y="3705834"/>
            <a:ext cx="1238934" cy="299072"/>
          </a:xfrm>
          <a:prstGeom prst="rect">
            <a:avLst/>
          </a:prstGeom>
        </p:spPr>
      </p:pic>
    </p:spTree>
    <p:extLst>
      <p:ext uri="{BB962C8B-B14F-4D97-AF65-F5344CB8AC3E}">
        <p14:creationId xmlns:p14="http://schemas.microsoft.com/office/powerpoint/2010/main" val="315270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353D-6671-480E-A8BA-D97759BA9F41}"/>
              </a:ext>
            </a:extLst>
          </p:cNvPr>
          <p:cNvSpPr>
            <a:spLocks noGrp="1"/>
          </p:cNvSpPr>
          <p:nvPr>
            <p:ph type="title"/>
          </p:nvPr>
        </p:nvSpPr>
        <p:spPr/>
        <p:txBody>
          <a:bodyPr/>
          <a:lstStyle/>
          <a:p>
            <a:r>
              <a:rPr lang="en-US" dirty="0"/>
              <a:t>Summary of ROTUS Biogas Trends</a:t>
            </a:r>
          </a:p>
        </p:txBody>
      </p:sp>
      <p:pic>
        <p:nvPicPr>
          <p:cNvPr id="4" name="Picture 3">
            <a:extLst>
              <a:ext uri="{FF2B5EF4-FFF2-40B4-BE49-F238E27FC236}">
                <a16:creationId xmlns:a16="http://schemas.microsoft.com/office/drawing/2014/main" id="{8D30BF86-8643-E94C-B64C-CE22D3FC4741}"/>
              </a:ext>
            </a:extLst>
          </p:cNvPr>
          <p:cNvPicPr>
            <a:picLocks noChangeAspect="1"/>
          </p:cNvPicPr>
          <p:nvPr/>
        </p:nvPicPr>
        <p:blipFill>
          <a:blip r:embed="rId3"/>
          <a:stretch>
            <a:fillRect/>
          </a:stretch>
        </p:blipFill>
        <p:spPr>
          <a:xfrm>
            <a:off x="810492" y="1323295"/>
            <a:ext cx="4617334" cy="3044672"/>
          </a:xfrm>
          <a:prstGeom prst="rect">
            <a:avLst/>
          </a:prstGeom>
        </p:spPr>
      </p:pic>
      <p:pic>
        <p:nvPicPr>
          <p:cNvPr id="10" name="Picture 9">
            <a:extLst>
              <a:ext uri="{FF2B5EF4-FFF2-40B4-BE49-F238E27FC236}">
                <a16:creationId xmlns:a16="http://schemas.microsoft.com/office/drawing/2014/main" id="{7EFAD53A-D901-F640-9A9E-782054BF3858}"/>
              </a:ext>
            </a:extLst>
          </p:cNvPr>
          <p:cNvPicPr>
            <a:picLocks noChangeAspect="1"/>
          </p:cNvPicPr>
          <p:nvPr/>
        </p:nvPicPr>
        <p:blipFill rotWithShape="1">
          <a:blip r:embed="rId4"/>
          <a:srcRect l="8599" t="41658" r="3035" b="14015"/>
          <a:stretch/>
        </p:blipFill>
        <p:spPr>
          <a:xfrm>
            <a:off x="2869421" y="2003652"/>
            <a:ext cx="1102329" cy="431622"/>
          </a:xfrm>
          <a:prstGeom prst="rect">
            <a:avLst/>
          </a:prstGeom>
        </p:spPr>
      </p:pic>
      <p:pic>
        <p:nvPicPr>
          <p:cNvPr id="11" name="Picture 10">
            <a:extLst>
              <a:ext uri="{FF2B5EF4-FFF2-40B4-BE49-F238E27FC236}">
                <a16:creationId xmlns:a16="http://schemas.microsoft.com/office/drawing/2014/main" id="{F9118E23-CF9B-EB41-8BAF-3BBB113EF73C}"/>
              </a:ext>
            </a:extLst>
          </p:cNvPr>
          <p:cNvPicPr>
            <a:picLocks noChangeAspect="1"/>
          </p:cNvPicPr>
          <p:nvPr/>
        </p:nvPicPr>
        <p:blipFill rotWithShape="1">
          <a:blip r:embed="rId5"/>
          <a:srcRect l="7966" t="63100" r="4238" b="9522"/>
          <a:stretch/>
        </p:blipFill>
        <p:spPr>
          <a:xfrm>
            <a:off x="1514475" y="2216944"/>
            <a:ext cx="1035845" cy="273844"/>
          </a:xfrm>
          <a:prstGeom prst="rect">
            <a:avLst/>
          </a:prstGeom>
        </p:spPr>
      </p:pic>
      <p:pic>
        <p:nvPicPr>
          <p:cNvPr id="13" name="Picture 12">
            <a:extLst>
              <a:ext uri="{FF2B5EF4-FFF2-40B4-BE49-F238E27FC236}">
                <a16:creationId xmlns:a16="http://schemas.microsoft.com/office/drawing/2014/main" id="{B9B749A4-F1AB-1944-BFF7-7DE1D1D6ABC5}"/>
              </a:ext>
            </a:extLst>
          </p:cNvPr>
          <p:cNvPicPr>
            <a:picLocks noChangeAspect="1"/>
          </p:cNvPicPr>
          <p:nvPr/>
        </p:nvPicPr>
        <p:blipFill rotWithShape="1">
          <a:blip r:embed="rId6"/>
          <a:srcRect l="9653" t="66986" b="9330"/>
          <a:stretch/>
        </p:blipFill>
        <p:spPr>
          <a:xfrm>
            <a:off x="4290850" y="2255044"/>
            <a:ext cx="1157450" cy="235744"/>
          </a:xfrm>
          <a:prstGeom prst="rect">
            <a:avLst/>
          </a:prstGeom>
        </p:spPr>
      </p:pic>
      <p:pic>
        <p:nvPicPr>
          <p:cNvPr id="21" name="Picture 20">
            <a:extLst>
              <a:ext uri="{FF2B5EF4-FFF2-40B4-BE49-F238E27FC236}">
                <a16:creationId xmlns:a16="http://schemas.microsoft.com/office/drawing/2014/main" id="{E233CC8C-CDC9-8748-B15A-FB67D42FED1C}"/>
              </a:ext>
            </a:extLst>
          </p:cNvPr>
          <p:cNvPicPr>
            <a:picLocks noChangeAspect="1"/>
          </p:cNvPicPr>
          <p:nvPr/>
        </p:nvPicPr>
        <p:blipFill rotWithShape="1">
          <a:blip r:embed="rId7"/>
          <a:srcRect l="42765" t="40828" b="25904"/>
          <a:stretch/>
        </p:blipFill>
        <p:spPr>
          <a:xfrm>
            <a:off x="1514475" y="3442858"/>
            <a:ext cx="1084346" cy="567203"/>
          </a:xfrm>
          <a:prstGeom prst="rect">
            <a:avLst/>
          </a:prstGeom>
        </p:spPr>
      </p:pic>
      <p:pic>
        <p:nvPicPr>
          <p:cNvPr id="22" name="Picture 21">
            <a:extLst>
              <a:ext uri="{FF2B5EF4-FFF2-40B4-BE49-F238E27FC236}">
                <a16:creationId xmlns:a16="http://schemas.microsoft.com/office/drawing/2014/main" id="{A1D47A37-C7B0-2B49-8821-4399A5B3DA7D}"/>
              </a:ext>
            </a:extLst>
          </p:cNvPr>
          <p:cNvPicPr>
            <a:picLocks/>
          </p:cNvPicPr>
          <p:nvPr/>
        </p:nvPicPr>
        <p:blipFill rotWithShape="1">
          <a:blip r:embed="rId8"/>
          <a:srcRect l="24998" t="51458" b="24589"/>
          <a:stretch/>
        </p:blipFill>
        <p:spPr>
          <a:xfrm>
            <a:off x="2869421" y="3643957"/>
            <a:ext cx="1121316" cy="412511"/>
          </a:xfrm>
          <a:prstGeom prst="rect">
            <a:avLst/>
          </a:prstGeom>
        </p:spPr>
      </p:pic>
      <p:pic>
        <p:nvPicPr>
          <p:cNvPr id="23" name="Picture 22">
            <a:extLst>
              <a:ext uri="{FF2B5EF4-FFF2-40B4-BE49-F238E27FC236}">
                <a16:creationId xmlns:a16="http://schemas.microsoft.com/office/drawing/2014/main" id="{3486F8BB-1F67-6942-85D9-CFEC91CCCD15}"/>
              </a:ext>
            </a:extLst>
          </p:cNvPr>
          <p:cNvPicPr>
            <a:picLocks/>
          </p:cNvPicPr>
          <p:nvPr/>
        </p:nvPicPr>
        <p:blipFill rotWithShape="1">
          <a:blip r:embed="rId9"/>
          <a:srcRect l="20620" t="54428" b="24040"/>
          <a:stretch/>
        </p:blipFill>
        <p:spPr>
          <a:xfrm>
            <a:off x="4223084" y="3685208"/>
            <a:ext cx="1225217" cy="371259"/>
          </a:xfrm>
          <a:prstGeom prst="rect">
            <a:avLst/>
          </a:prstGeom>
        </p:spPr>
      </p:pic>
      <p:sp>
        <p:nvSpPr>
          <p:cNvPr id="24" name="TextBox 23">
            <a:extLst>
              <a:ext uri="{FF2B5EF4-FFF2-40B4-BE49-F238E27FC236}">
                <a16:creationId xmlns:a16="http://schemas.microsoft.com/office/drawing/2014/main" id="{EB9644FB-B36A-0A41-9919-7463ED72F0F0}"/>
              </a:ext>
            </a:extLst>
          </p:cNvPr>
          <p:cNvSpPr txBox="1"/>
          <p:nvPr/>
        </p:nvSpPr>
        <p:spPr>
          <a:xfrm>
            <a:off x="5427826" y="1784361"/>
            <a:ext cx="1376297" cy="461665"/>
          </a:xfrm>
          <a:prstGeom prst="rect">
            <a:avLst/>
          </a:prstGeom>
          <a:noFill/>
        </p:spPr>
        <p:txBody>
          <a:bodyPr wrap="square" rtlCol="0">
            <a:spAutoFit/>
          </a:bodyPr>
          <a:lstStyle/>
          <a:p>
            <a:r>
              <a:rPr lang="en-US" sz="1200" dirty="0">
                <a:solidFill>
                  <a:srgbClr val="4F80A2"/>
                </a:solidFill>
              </a:rPr>
              <a:t>All sensitivity runs</a:t>
            </a:r>
            <a:endParaRPr lang="en-US" sz="1200" dirty="0">
              <a:solidFill>
                <a:srgbClr val="FF0000"/>
              </a:solidFill>
            </a:endParaRPr>
          </a:p>
          <a:p>
            <a:r>
              <a:rPr lang="en-US" sz="1200" dirty="0">
                <a:solidFill>
                  <a:srgbClr val="E2575A"/>
                </a:solidFill>
              </a:rPr>
              <a:t>Model default run</a:t>
            </a:r>
          </a:p>
        </p:txBody>
      </p:sp>
    </p:spTree>
    <p:extLst>
      <p:ext uri="{BB962C8B-B14F-4D97-AF65-F5344CB8AC3E}">
        <p14:creationId xmlns:p14="http://schemas.microsoft.com/office/powerpoint/2010/main" val="3002974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6BD627-A5A5-FF4D-8259-DD3084D45747}"/>
              </a:ext>
            </a:extLst>
          </p:cNvPr>
          <p:cNvSpPr/>
          <p:nvPr/>
        </p:nvSpPr>
        <p:spPr>
          <a:xfrm>
            <a:off x="677938" y="2851750"/>
            <a:ext cx="2407172" cy="911481"/>
          </a:xfrm>
          <a:prstGeom prst="rect">
            <a:avLst/>
          </a:prstGeom>
          <a:solidFill>
            <a:schemeClr val="accent5">
              <a:lumMod val="40000"/>
              <a:lumOff val="60000"/>
              <a:alpha val="36078"/>
            </a:schemeClr>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marL="214313" indent="-214313">
              <a:buFont typeface="Arial" panose="020B0604020202020204" pitchFamily="34" charset="0"/>
              <a:buChar char="•"/>
              <a:defRPr/>
            </a:pPr>
            <a:r>
              <a:rPr lang="en-US" sz="1350" dirty="0">
                <a:solidFill>
                  <a:srgbClr val="333333"/>
                </a:solidFill>
              </a:rPr>
              <a:t>Project delays</a:t>
            </a:r>
          </a:p>
          <a:p>
            <a:pPr marL="214313" indent="-214313">
              <a:buFont typeface="Arial" panose="020B0604020202020204" pitchFamily="34" charset="0"/>
              <a:buChar char="•"/>
              <a:defRPr/>
            </a:pPr>
            <a:r>
              <a:rPr lang="en-US" sz="1350" dirty="0">
                <a:solidFill>
                  <a:srgbClr val="333333"/>
                </a:solidFill>
              </a:rPr>
              <a:t>Production credits</a:t>
            </a:r>
          </a:p>
          <a:p>
            <a:pPr marL="214313" indent="-214313">
              <a:buFont typeface="Arial" panose="020B0604020202020204" pitchFamily="34" charset="0"/>
              <a:buChar char="•"/>
              <a:defRPr/>
            </a:pPr>
            <a:r>
              <a:rPr lang="en-US" sz="1350" dirty="0">
                <a:solidFill>
                  <a:srgbClr val="333333"/>
                </a:solidFill>
              </a:rPr>
              <a:t>Energy prices (</a:t>
            </a:r>
            <a:r>
              <a:rPr lang="en-US" sz="1350" dirty="0" err="1">
                <a:solidFill>
                  <a:srgbClr val="333333"/>
                </a:solidFill>
              </a:rPr>
              <a:t>elec</a:t>
            </a:r>
            <a:r>
              <a:rPr lang="en-US" sz="1350" dirty="0">
                <a:solidFill>
                  <a:srgbClr val="333333"/>
                </a:solidFill>
              </a:rPr>
              <a:t>, NG, oil)</a:t>
            </a:r>
          </a:p>
          <a:p>
            <a:pPr marL="214313" indent="-214313" defTabSz="342900">
              <a:buFont typeface="Arial" panose="020B0604020202020204" pitchFamily="34" charset="0"/>
              <a:buChar char="•"/>
              <a:defRPr/>
            </a:pPr>
            <a:endParaRPr lang="en-US" sz="1350" dirty="0">
              <a:solidFill>
                <a:srgbClr val="C00000"/>
              </a:solidFill>
              <a:latin typeface="Calibri"/>
            </a:endParaRPr>
          </a:p>
        </p:txBody>
      </p:sp>
      <p:sp>
        <p:nvSpPr>
          <p:cNvPr id="6" name="Rectangle 5">
            <a:extLst>
              <a:ext uri="{FF2B5EF4-FFF2-40B4-BE49-F238E27FC236}">
                <a16:creationId xmlns:a16="http://schemas.microsoft.com/office/drawing/2014/main" id="{0B85CB1A-70C1-8E46-9152-9B543F12A2CB}"/>
              </a:ext>
            </a:extLst>
          </p:cNvPr>
          <p:cNvSpPr/>
          <p:nvPr/>
        </p:nvSpPr>
        <p:spPr>
          <a:xfrm>
            <a:off x="3529577" y="1711716"/>
            <a:ext cx="2357234" cy="2146466"/>
          </a:xfrm>
          <a:prstGeom prst="rect">
            <a:avLst/>
          </a:prstGeom>
          <a:solidFill>
            <a:schemeClr val="bg2">
              <a:lumMod val="75000"/>
              <a:alpha val="36078"/>
            </a:schemeClr>
          </a:solidFill>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marL="214313" indent="-214313" defTabSz="342900">
              <a:buFont typeface="Arial" panose="020B0604020202020204" pitchFamily="34" charset="0"/>
              <a:buChar char="•"/>
              <a:defRPr/>
            </a:pPr>
            <a:r>
              <a:rPr lang="en-US" sz="1350" dirty="0">
                <a:solidFill>
                  <a:srgbClr val="333333"/>
                </a:solidFill>
                <a:latin typeface="Calibri"/>
              </a:rPr>
              <a:t>Amount of recovered CH</a:t>
            </a:r>
            <a:r>
              <a:rPr lang="en-US" sz="1350" baseline="-25000" dirty="0">
                <a:solidFill>
                  <a:srgbClr val="333333"/>
                </a:solidFill>
                <a:latin typeface="Calibri"/>
              </a:rPr>
              <a:t>4</a:t>
            </a:r>
            <a:r>
              <a:rPr lang="en-US" sz="1350" dirty="0">
                <a:solidFill>
                  <a:srgbClr val="333333"/>
                </a:solidFill>
                <a:latin typeface="Calibri"/>
              </a:rPr>
              <a:t> from landfills</a:t>
            </a:r>
          </a:p>
          <a:p>
            <a:pPr marL="214313" indent="-214313" defTabSz="342900">
              <a:buFont typeface="Arial" panose="020B0604020202020204" pitchFamily="34" charset="0"/>
              <a:buChar char="•"/>
              <a:defRPr/>
            </a:pPr>
            <a:r>
              <a:rPr lang="en-US" sz="1350" dirty="0">
                <a:solidFill>
                  <a:srgbClr val="333333"/>
                </a:solidFill>
                <a:latin typeface="Calibri"/>
              </a:rPr>
              <a:t>CNG efficiency and yield</a:t>
            </a:r>
          </a:p>
          <a:p>
            <a:pPr marL="214313" indent="-214313" defTabSz="342900">
              <a:buFont typeface="Arial" panose="020B0604020202020204" pitchFamily="34" charset="0"/>
              <a:buChar char="•"/>
              <a:defRPr/>
            </a:pPr>
            <a:r>
              <a:rPr lang="en-US" sz="1350" dirty="0">
                <a:solidFill>
                  <a:srgbClr val="333333"/>
                </a:solidFill>
                <a:latin typeface="Calibri"/>
              </a:rPr>
              <a:t>Digester yield</a:t>
            </a:r>
          </a:p>
          <a:p>
            <a:pPr marL="214313" indent="-214313" defTabSz="342900">
              <a:buFont typeface="Arial" panose="020B0604020202020204" pitchFamily="34" charset="0"/>
              <a:buChar char="•"/>
              <a:defRPr/>
            </a:pPr>
            <a:r>
              <a:rPr lang="en-US" sz="1350" dirty="0">
                <a:solidFill>
                  <a:srgbClr val="333333"/>
                </a:solidFill>
                <a:latin typeface="Calibri"/>
              </a:rPr>
              <a:t>Rate of return</a:t>
            </a:r>
          </a:p>
          <a:p>
            <a:pPr marL="214313" indent="-214313" defTabSz="342900">
              <a:buFont typeface="Arial" panose="020B0604020202020204" pitchFamily="34" charset="0"/>
              <a:buChar char="•"/>
              <a:defRPr/>
            </a:pPr>
            <a:endParaRPr lang="en-US" sz="1350" dirty="0">
              <a:solidFill>
                <a:srgbClr val="333333"/>
              </a:solidFill>
              <a:latin typeface="Calibri"/>
            </a:endParaRPr>
          </a:p>
          <a:p>
            <a:pPr marL="214313" indent="-214313" defTabSz="342900">
              <a:buFont typeface="Arial" panose="020B0604020202020204" pitchFamily="34" charset="0"/>
              <a:buChar char="•"/>
              <a:defRPr/>
            </a:pPr>
            <a:endParaRPr lang="en-US" sz="1350" dirty="0">
              <a:solidFill>
                <a:srgbClr val="333333"/>
              </a:solidFill>
              <a:latin typeface="Calibri"/>
            </a:endParaRPr>
          </a:p>
        </p:txBody>
      </p:sp>
      <p:sp>
        <p:nvSpPr>
          <p:cNvPr id="4" name="Rectangle 3">
            <a:extLst>
              <a:ext uri="{FF2B5EF4-FFF2-40B4-BE49-F238E27FC236}">
                <a16:creationId xmlns:a16="http://schemas.microsoft.com/office/drawing/2014/main" id="{23D31104-158F-7342-852C-600B82E05F42}"/>
              </a:ext>
            </a:extLst>
          </p:cNvPr>
          <p:cNvSpPr/>
          <p:nvPr/>
        </p:nvSpPr>
        <p:spPr>
          <a:xfrm>
            <a:off x="677938" y="1711717"/>
            <a:ext cx="2407172" cy="739238"/>
          </a:xfrm>
          <a:prstGeom prst="rect">
            <a:avLst/>
          </a:prstGeom>
          <a:solidFill>
            <a:srgbClr val="009193">
              <a:alpha val="36078"/>
            </a:srgbClr>
          </a:solidFill>
        </p:spPr>
        <p:style>
          <a:lnRef idx="2">
            <a:schemeClr val="accent2"/>
          </a:lnRef>
          <a:fillRef idx="1">
            <a:schemeClr val="lt1"/>
          </a:fillRef>
          <a:effectRef idx="0">
            <a:schemeClr val="accent2"/>
          </a:effectRef>
          <a:fontRef idx="minor">
            <a:schemeClr val="dk1"/>
          </a:fontRef>
        </p:style>
        <p:txBody>
          <a:bodyPr rtlCol="0" anchor="ctr"/>
          <a:lstStyle/>
          <a:p>
            <a:pPr marL="214313" indent="-214313" defTabSz="342900">
              <a:buFont typeface="Arial" panose="020B0604020202020204" pitchFamily="34" charset="0"/>
              <a:buChar char="•"/>
              <a:defRPr/>
            </a:pPr>
            <a:r>
              <a:rPr lang="en-US" sz="1350" dirty="0">
                <a:solidFill>
                  <a:srgbClr val="333333"/>
                </a:solidFill>
                <a:latin typeface="Calibri"/>
              </a:rPr>
              <a:t>Demo-scale learning for HTL</a:t>
            </a:r>
          </a:p>
          <a:p>
            <a:pPr marL="214313" indent="-214313" defTabSz="342900">
              <a:buFont typeface="Arial" panose="020B0604020202020204" pitchFamily="34" charset="0"/>
              <a:buChar char="•"/>
              <a:defRPr/>
            </a:pPr>
            <a:r>
              <a:rPr lang="en-US" sz="1200" dirty="0">
                <a:solidFill>
                  <a:srgbClr val="333333"/>
                </a:solidFill>
                <a:latin typeface="Calibri"/>
              </a:rPr>
              <a:t>Commercial</a:t>
            </a:r>
            <a:r>
              <a:rPr lang="en-US" sz="1350" dirty="0">
                <a:solidFill>
                  <a:srgbClr val="333333"/>
                </a:solidFill>
                <a:latin typeface="Calibri"/>
              </a:rPr>
              <a:t> maturity for HTL</a:t>
            </a:r>
          </a:p>
          <a:p>
            <a:pPr marL="214313" indent="-214313" defTabSz="342900">
              <a:buFont typeface="Arial" panose="020B0604020202020204" pitchFamily="34" charset="0"/>
              <a:buChar char="•"/>
              <a:defRPr/>
            </a:pPr>
            <a:r>
              <a:rPr lang="en-US" sz="1350" dirty="0">
                <a:solidFill>
                  <a:srgbClr val="333333"/>
                </a:solidFill>
                <a:latin typeface="Calibri"/>
              </a:rPr>
              <a:t>Lea</a:t>
            </a:r>
            <a:r>
              <a:rPr lang="en-US" sz="1350" dirty="0" err="1">
                <a:solidFill>
                  <a:srgbClr val="333333"/>
                </a:solidFill>
                <a:latin typeface="Calibri"/>
              </a:rPr>
              <a:t>rning</a:t>
            </a:r>
            <a:r>
              <a:rPr lang="en-US" sz="1350" dirty="0">
                <a:solidFill>
                  <a:srgbClr val="333333"/>
                </a:solidFill>
                <a:latin typeface="Calibri"/>
              </a:rPr>
              <a:t> rate for HTL</a:t>
            </a:r>
          </a:p>
        </p:txBody>
      </p:sp>
      <p:sp>
        <p:nvSpPr>
          <p:cNvPr id="2" name="Title 1">
            <a:extLst>
              <a:ext uri="{FF2B5EF4-FFF2-40B4-BE49-F238E27FC236}">
                <a16:creationId xmlns:a16="http://schemas.microsoft.com/office/drawing/2014/main" id="{7B88C8CA-4874-AF4F-A53C-AE92185BEAE4}"/>
              </a:ext>
            </a:extLst>
          </p:cNvPr>
          <p:cNvSpPr>
            <a:spLocks noGrp="1"/>
          </p:cNvSpPr>
          <p:nvPr>
            <p:ph type="title"/>
          </p:nvPr>
        </p:nvSpPr>
        <p:spPr/>
        <p:txBody>
          <a:bodyPr/>
          <a:lstStyle/>
          <a:p>
            <a:r>
              <a:rPr lang="en-US" dirty="0"/>
              <a:t>Summary of Impactful System Factors</a:t>
            </a:r>
          </a:p>
        </p:txBody>
      </p:sp>
      <p:sp>
        <p:nvSpPr>
          <p:cNvPr id="9" name="TextBox 8">
            <a:extLst>
              <a:ext uri="{FF2B5EF4-FFF2-40B4-BE49-F238E27FC236}">
                <a16:creationId xmlns:a16="http://schemas.microsoft.com/office/drawing/2014/main" id="{7F0C5F65-A512-4464-9142-CD3A84369222}"/>
              </a:ext>
            </a:extLst>
          </p:cNvPr>
          <p:cNvSpPr txBox="1"/>
          <p:nvPr/>
        </p:nvSpPr>
        <p:spPr>
          <a:xfrm>
            <a:off x="1441170" y="1454627"/>
            <a:ext cx="792205" cy="300082"/>
          </a:xfrm>
          <a:prstGeom prst="rect">
            <a:avLst/>
          </a:prstGeom>
          <a:noFill/>
        </p:spPr>
        <p:txBody>
          <a:bodyPr wrap="none" rtlCol="0">
            <a:spAutoFit/>
          </a:bodyPr>
          <a:lstStyle/>
          <a:p>
            <a:r>
              <a:rPr lang="en-US" sz="1350" dirty="0"/>
              <a:t>Learning</a:t>
            </a:r>
          </a:p>
        </p:txBody>
      </p:sp>
      <p:sp>
        <p:nvSpPr>
          <p:cNvPr id="10" name="TextBox 9">
            <a:extLst>
              <a:ext uri="{FF2B5EF4-FFF2-40B4-BE49-F238E27FC236}">
                <a16:creationId xmlns:a16="http://schemas.microsoft.com/office/drawing/2014/main" id="{58A1CFF4-1638-4CC2-B98F-5CEAFD98C0D2}"/>
              </a:ext>
            </a:extLst>
          </p:cNvPr>
          <p:cNvSpPr txBox="1"/>
          <p:nvPr/>
        </p:nvSpPr>
        <p:spPr>
          <a:xfrm>
            <a:off x="1540885" y="2588689"/>
            <a:ext cx="594778" cy="300082"/>
          </a:xfrm>
          <a:prstGeom prst="rect">
            <a:avLst/>
          </a:prstGeom>
          <a:noFill/>
        </p:spPr>
        <p:txBody>
          <a:bodyPr wrap="none" rtlCol="0">
            <a:spAutoFit/>
          </a:bodyPr>
          <a:lstStyle/>
          <a:p>
            <a:r>
              <a:rPr lang="en-US" sz="1350" dirty="0"/>
              <a:t>Policy</a:t>
            </a:r>
          </a:p>
        </p:txBody>
      </p:sp>
      <p:sp>
        <p:nvSpPr>
          <p:cNvPr id="11" name="TextBox 10">
            <a:extLst>
              <a:ext uri="{FF2B5EF4-FFF2-40B4-BE49-F238E27FC236}">
                <a16:creationId xmlns:a16="http://schemas.microsoft.com/office/drawing/2014/main" id="{87774BB0-CB27-4C76-9168-307B740A205D}"/>
              </a:ext>
            </a:extLst>
          </p:cNvPr>
          <p:cNvSpPr txBox="1"/>
          <p:nvPr/>
        </p:nvSpPr>
        <p:spPr>
          <a:xfrm>
            <a:off x="4505830" y="1454627"/>
            <a:ext cx="452111" cy="300082"/>
          </a:xfrm>
          <a:prstGeom prst="rect">
            <a:avLst/>
          </a:prstGeom>
          <a:noFill/>
        </p:spPr>
        <p:txBody>
          <a:bodyPr wrap="none" rtlCol="0">
            <a:spAutoFit/>
          </a:bodyPr>
          <a:lstStyle/>
          <a:p>
            <a:r>
              <a:rPr lang="en-US" sz="1350" dirty="0"/>
              <a:t>TEA</a:t>
            </a:r>
          </a:p>
        </p:txBody>
      </p:sp>
    </p:spTree>
    <p:extLst>
      <p:ext uri="{BB962C8B-B14F-4D97-AF65-F5344CB8AC3E}">
        <p14:creationId xmlns:p14="http://schemas.microsoft.com/office/powerpoint/2010/main" val="3897809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045573-C156-48ED-BA57-50DE03F63B02}"/>
              </a:ext>
            </a:extLst>
          </p:cNvPr>
          <p:cNvSpPr>
            <a:spLocks noGrp="1"/>
          </p:cNvSpPr>
          <p:nvPr>
            <p:ph type="body" sz="quarter" idx="10"/>
          </p:nvPr>
        </p:nvSpPr>
        <p:spPr/>
        <p:txBody>
          <a:bodyPr/>
          <a:lstStyle/>
          <a:p>
            <a:r>
              <a:rPr lang="en-US" dirty="0"/>
              <a:t>Results</a:t>
            </a:r>
          </a:p>
        </p:txBody>
      </p:sp>
      <p:sp>
        <p:nvSpPr>
          <p:cNvPr id="3" name="Text Placeholder 2">
            <a:extLst>
              <a:ext uri="{FF2B5EF4-FFF2-40B4-BE49-F238E27FC236}">
                <a16:creationId xmlns:a16="http://schemas.microsoft.com/office/drawing/2014/main" id="{5E4743CF-03BD-4BF0-A6C3-C0EA7DEAF837}"/>
              </a:ext>
            </a:extLst>
          </p:cNvPr>
          <p:cNvSpPr>
            <a:spLocks noGrp="1"/>
          </p:cNvSpPr>
          <p:nvPr>
            <p:ph type="body" sz="quarter" idx="11"/>
          </p:nvPr>
        </p:nvSpPr>
        <p:spPr/>
        <p:txBody>
          <a:bodyPr/>
          <a:lstStyle/>
          <a:p>
            <a:r>
              <a:rPr lang="en-US" dirty="0"/>
              <a:t>Global sensitivity analysis</a:t>
            </a:r>
          </a:p>
        </p:txBody>
      </p:sp>
    </p:spTree>
    <p:extLst>
      <p:ext uri="{BB962C8B-B14F-4D97-AF65-F5344CB8AC3E}">
        <p14:creationId xmlns:p14="http://schemas.microsoft.com/office/powerpoint/2010/main" val="1074007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0DB6-2BDA-4BE4-9C8E-EFA468EEBA1A}"/>
              </a:ext>
            </a:extLst>
          </p:cNvPr>
          <p:cNvSpPr>
            <a:spLocks noGrp="1"/>
          </p:cNvSpPr>
          <p:nvPr>
            <p:ph type="title"/>
          </p:nvPr>
        </p:nvSpPr>
        <p:spPr/>
        <p:txBody>
          <a:bodyPr/>
          <a:lstStyle/>
          <a:p>
            <a:r>
              <a:rPr lang="en-US" dirty="0"/>
              <a:t>Orientation and Caveats</a:t>
            </a:r>
          </a:p>
        </p:txBody>
      </p:sp>
      <p:sp>
        <p:nvSpPr>
          <p:cNvPr id="3" name="Text Placeholder 2">
            <a:extLst>
              <a:ext uri="{FF2B5EF4-FFF2-40B4-BE49-F238E27FC236}">
                <a16:creationId xmlns:a16="http://schemas.microsoft.com/office/drawing/2014/main" id="{473AB6AF-25BD-4A19-9DCB-4025F0C8BB66}"/>
              </a:ext>
            </a:extLst>
          </p:cNvPr>
          <p:cNvSpPr>
            <a:spLocks noGrp="1"/>
          </p:cNvSpPr>
          <p:nvPr>
            <p:ph type="body" sz="quarter" idx="4294967295"/>
          </p:nvPr>
        </p:nvSpPr>
        <p:spPr>
          <a:xfrm>
            <a:off x="384175" y="933514"/>
            <a:ext cx="6089650" cy="3621087"/>
          </a:xfrm>
        </p:spPr>
        <p:txBody>
          <a:bodyPr>
            <a:normAutofit fontScale="85000" lnSpcReduction="20000"/>
          </a:bodyPr>
          <a:lstStyle/>
          <a:p>
            <a:r>
              <a:rPr lang="en-US" dirty="0"/>
              <a:t>On the following slides we will present results in the following order:</a:t>
            </a:r>
          </a:p>
          <a:p>
            <a:pPr lvl="1"/>
            <a:r>
              <a:rPr lang="en-US" dirty="0"/>
              <a:t>Insights among technologies within regions</a:t>
            </a:r>
          </a:p>
          <a:p>
            <a:pPr lvl="1"/>
            <a:r>
              <a:rPr lang="en-US" dirty="0"/>
              <a:t>Comparisons among technologies between regions</a:t>
            </a:r>
          </a:p>
          <a:p>
            <a:r>
              <a:rPr lang="en-US" dirty="0"/>
              <a:t>General caveats include:</a:t>
            </a:r>
          </a:p>
          <a:p>
            <a:pPr lvl="1"/>
            <a:r>
              <a:rPr lang="en-US" dirty="0"/>
              <a:t>Fixed capital will be installed on-site</a:t>
            </a:r>
          </a:p>
          <a:p>
            <a:pPr lvl="1"/>
            <a:r>
              <a:rPr lang="en-US" dirty="0"/>
              <a:t>Facilities that invest in technology other than flare can not invest again except for POTWs in which the capital is retired/expired</a:t>
            </a:r>
          </a:p>
          <a:p>
            <a:pPr lvl="1"/>
            <a:r>
              <a:rPr lang="en-US" dirty="0"/>
              <a:t>There is no mechanism to move waste offsite – i.e. consolidate waste from multiple outlets</a:t>
            </a:r>
          </a:p>
          <a:p>
            <a:pPr lvl="1"/>
            <a:r>
              <a:rPr lang="en-US" dirty="0"/>
              <a:t>RINs, RECs, and LCFS credits do not expire</a:t>
            </a:r>
          </a:p>
          <a:p>
            <a:pPr lvl="1"/>
            <a:r>
              <a:rPr lang="en-US" dirty="0"/>
              <a:t>HTL nth plant design case is based on PNNL (2016/PNNL-25464): biocrude from sludge case (Table 6)</a:t>
            </a:r>
          </a:p>
          <a:p>
            <a:pPr lvl="1"/>
            <a:r>
              <a:rPr lang="en-US" dirty="0"/>
              <a:t>We do not have the full range of CA policies that may impact WTE</a:t>
            </a:r>
          </a:p>
          <a:p>
            <a:pPr lvl="1"/>
            <a:r>
              <a:rPr lang="en-US" dirty="0"/>
              <a:t>We vary the commercial maturity for HTL from 0 to 1 even though it is not commercially mature (at present, it is arguably non-zero).</a:t>
            </a:r>
          </a:p>
          <a:p>
            <a:endParaRPr lang="en-US" dirty="0"/>
          </a:p>
          <a:p>
            <a:pPr marL="342900" lvl="1" indent="0">
              <a:buNone/>
            </a:pPr>
            <a:endParaRPr lang="en-US" dirty="0"/>
          </a:p>
          <a:p>
            <a:pPr lvl="1"/>
            <a:endParaRPr lang="en-US" dirty="0"/>
          </a:p>
        </p:txBody>
      </p:sp>
    </p:spTree>
    <p:extLst>
      <p:ext uri="{BB962C8B-B14F-4D97-AF65-F5344CB8AC3E}">
        <p14:creationId xmlns:p14="http://schemas.microsoft.com/office/powerpoint/2010/main" val="1613128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C57E-F92D-46BD-8988-C676BCF01123}"/>
              </a:ext>
            </a:extLst>
          </p:cNvPr>
          <p:cNvSpPr>
            <a:spLocks noGrp="1"/>
          </p:cNvSpPr>
          <p:nvPr>
            <p:ph type="title"/>
          </p:nvPr>
        </p:nvSpPr>
        <p:spPr/>
        <p:txBody>
          <a:bodyPr/>
          <a:lstStyle/>
          <a:p>
            <a:r>
              <a:rPr lang="en-US" dirty="0"/>
              <a:t>Results by Biogas Source</a:t>
            </a:r>
          </a:p>
        </p:txBody>
      </p:sp>
      <p:pic>
        <p:nvPicPr>
          <p:cNvPr id="7" name="Picture 6">
            <a:extLst>
              <a:ext uri="{FF2B5EF4-FFF2-40B4-BE49-F238E27FC236}">
                <a16:creationId xmlns:a16="http://schemas.microsoft.com/office/drawing/2014/main" id="{F3416C89-1BA9-42D0-99A6-1FF36E0DD908}"/>
              </a:ext>
            </a:extLst>
          </p:cNvPr>
          <p:cNvPicPr>
            <a:picLocks noChangeAspect="1"/>
          </p:cNvPicPr>
          <p:nvPr/>
        </p:nvPicPr>
        <p:blipFill>
          <a:blip r:embed="rId3"/>
          <a:stretch>
            <a:fillRect/>
          </a:stretch>
        </p:blipFill>
        <p:spPr>
          <a:xfrm>
            <a:off x="77932" y="1389880"/>
            <a:ext cx="6603423" cy="2977284"/>
          </a:xfrm>
          <a:prstGeom prst="rect">
            <a:avLst/>
          </a:prstGeom>
        </p:spPr>
      </p:pic>
    </p:spTree>
    <p:extLst>
      <p:ext uri="{BB962C8B-B14F-4D97-AF65-F5344CB8AC3E}">
        <p14:creationId xmlns:p14="http://schemas.microsoft.com/office/powerpoint/2010/main" val="184704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5644-236A-4C86-A994-775E73056F8A}"/>
              </a:ext>
            </a:extLst>
          </p:cNvPr>
          <p:cNvSpPr>
            <a:spLocks noGrp="1"/>
          </p:cNvSpPr>
          <p:nvPr>
            <p:ph type="title"/>
          </p:nvPr>
        </p:nvSpPr>
        <p:spPr/>
        <p:txBody>
          <a:bodyPr/>
          <a:lstStyle/>
          <a:p>
            <a:r>
              <a:rPr lang="en-US" dirty="0"/>
              <a:t>Results by Technology</a:t>
            </a:r>
          </a:p>
        </p:txBody>
      </p:sp>
      <p:pic>
        <p:nvPicPr>
          <p:cNvPr id="5" name="Picture 4">
            <a:extLst>
              <a:ext uri="{FF2B5EF4-FFF2-40B4-BE49-F238E27FC236}">
                <a16:creationId xmlns:a16="http://schemas.microsoft.com/office/drawing/2014/main" id="{B0F37275-1F50-4FE4-A549-55F192D0BBF1}"/>
              </a:ext>
            </a:extLst>
          </p:cNvPr>
          <p:cNvPicPr>
            <a:picLocks noChangeAspect="1"/>
          </p:cNvPicPr>
          <p:nvPr/>
        </p:nvPicPr>
        <p:blipFill>
          <a:blip r:embed="rId3"/>
          <a:stretch>
            <a:fillRect/>
          </a:stretch>
        </p:blipFill>
        <p:spPr>
          <a:xfrm>
            <a:off x="0" y="1327645"/>
            <a:ext cx="6858000" cy="2488210"/>
          </a:xfrm>
          <a:prstGeom prst="rect">
            <a:avLst/>
          </a:prstGeom>
        </p:spPr>
      </p:pic>
    </p:spTree>
    <p:extLst>
      <p:ext uri="{BB962C8B-B14F-4D97-AF65-F5344CB8AC3E}">
        <p14:creationId xmlns:p14="http://schemas.microsoft.com/office/powerpoint/2010/main" val="2714696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25E7C4-9EE6-4D39-8825-24D412B3B67E}"/>
              </a:ext>
            </a:extLst>
          </p:cNvPr>
          <p:cNvSpPr>
            <a:spLocks noGrp="1"/>
          </p:cNvSpPr>
          <p:nvPr>
            <p:ph type="body" sz="quarter" idx="10"/>
          </p:nvPr>
        </p:nvSpPr>
        <p:spPr/>
        <p:txBody>
          <a:bodyPr/>
          <a:lstStyle/>
          <a:p>
            <a:r>
              <a:rPr lang="en-US" dirty="0"/>
              <a:t>CA Results</a:t>
            </a:r>
          </a:p>
        </p:txBody>
      </p:sp>
      <p:sp>
        <p:nvSpPr>
          <p:cNvPr id="3" name="Text Placeholder 2">
            <a:extLst>
              <a:ext uri="{FF2B5EF4-FFF2-40B4-BE49-F238E27FC236}">
                <a16:creationId xmlns:a16="http://schemas.microsoft.com/office/drawing/2014/main" id="{6F0D1185-EE4D-4698-A89F-5F94BFA3A1E7}"/>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28340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Total Effects Results for CA</a:t>
            </a:r>
          </a:p>
        </p:txBody>
      </p:sp>
      <p:pic>
        <p:nvPicPr>
          <p:cNvPr id="3" name="pic"/>
          <p:cNvPicPr/>
          <p:nvPr/>
        </p:nvPicPr>
        <p:blipFill>
          <a:blip r:embed="rId3" cstate="print"/>
          <a:stretch>
            <a:fillRect/>
          </a:stretch>
        </p:blipFill>
        <p:spPr>
          <a:xfrm>
            <a:off x="383976" y="1439068"/>
            <a:ext cx="6090047" cy="2716326"/>
          </a:xfrm>
          <a:prstGeom prst="rect">
            <a:avLst/>
          </a:prstGeom>
        </p:spPr>
      </p:pic>
      <p:sp>
        <p:nvSpPr>
          <p:cNvPr id="4" name="TextBox 3">
            <a:extLst>
              <a:ext uri="{FF2B5EF4-FFF2-40B4-BE49-F238E27FC236}">
                <a16:creationId xmlns:a16="http://schemas.microsoft.com/office/drawing/2014/main" id="{9C99B193-1088-436B-B9A9-90FDCA7144E7}"/>
              </a:ext>
            </a:extLst>
          </p:cNvPr>
          <p:cNvSpPr txBox="1"/>
          <p:nvPr/>
        </p:nvSpPr>
        <p:spPr>
          <a:xfrm rot="18577809">
            <a:off x="2469791" y="2492721"/>
            <a:ext cx="1149674" cy="253916"/>
          </a:xfrm>
          <a:prstGeom prst="rect">
            <a:avLst/>
          </a:prstGeom>
          <a:noFill/>
        </p:spPr>
        <p:txBody>
          <a:bodyPr wrap="none" rtlCol="0">
            <a:spAutoFit/>
          </a:bodyPr>
          <a:lstStyle/>
          <a:p>
            <a:r>
              <a:rPr lang="en-US" sz="1050" dirty="0"/>
              <a:t>CH</a:t>
            </a:r>
            <a:r>
              <a:rPr lang="en-US" sz="1050" baseline="-25000" dirty="0"/>
              <a:t>4</a:t>
            </a:r>
            <a:r>
              <a:rPr lang="en-US" sz="1050" dirty="0"/>
              <a:t> Recovery (LF)</a:t>
            </a:r>
          </a:p>
        </p:txBody>
      </p:sp>
      <p:sp>
        <p:nvSpPr>
          <p:cNvPr id="5" name="TextBox 4">
            <a:extLst>
              <a:ext uri="{FF2B5EF4-FFF2-40B4-BE49-F238E27FC236}">
                <a16:creationId xmlns:a16="http://schemas.microsoft.com/office/drawing/2014/main" id="{D0304EB1-99FA-41AD-847B-785033B772CD}"/>
              </a:ext>
            </a:extLst>
          </p:cNvPr>
          <p:cNvSpPr txBox="1"/>
          <p:nvPr/>
        </p:nvSpPr>
        <p:spPr>
          <a:xfrm rot="18575512">
            <a:off x="810252" y="2717785"/>
            <a:ext cx="1487908" cy="253916"/>
          </a:xfrm>
          <a:prstGeom prst="rect">
            <a:avLst/>
          </a:prstGeom>
          <a:noFill/>
        </p:spPr>
        <p:txBody>
          <a:bodyPr wrap="none" rtlCol="0">
            <a:spAutoFit/>
          </a:bodyPr>
          <a:lstStyle/>
          <a:p>
            <a:r>
              <a:rPr lang="en-US" sz="1050" dirty="0"/>
              <a:t>Technology Demo (HTL)</a:t>
            </a:r>
          </a:p>
        </p:txBody>
      </p:sp>
      <p:sp>
        <p:nvSpPr>
          <p:cNvPr id="8" name="TextBox 7">
            <a:extLst>
              <a:ext uri="{FF2B5EF4-FFF2-40B4-BE49-F238E27FC236}">
                <a16:creationId xmlns:a16="http://schemas.microsoft.com/office/drawing/2014/main" id="{FFEE1276-2A29-4F8F-8C1E-26A2AFEE803B}"/>
              </a:ext>
            </a:extLst>
          </p:cNvPr>
          <p:cNvSpPr txBox="1"/>
          <p:nvPr/>
        </p:nvSpPr>
        <p:spPr>
          <a:xfrm rot="18575512">
            <a:off x="1397306" y="2670273"/>
            <a:ext cx="1366080" cy="253916"/>
          </a:xfrm>
          <a:prstGeom prst="rect">
            <a:avLst/>
          </a:prstGeom>
          <a:noFill/>
        </p:spPr>
        <p:txBody>
          <a:bodyPr wrap="none" rtlCol="0">
            <a:spAutoFit/>
          </a:bodyPr>
          <a:lstStyle/>
          <a:p>
            <a:r>
              <a:rPr lang="en-US" sz="1050" dirty="0"/>
              <a:t>Comm Maturity (HTL)</a:t>
            </a:r>
          </a:p>
        </p:txBody>
      </p:sp>
      <p:sp>
        <p:nvSpPr>
          <p:cNvPr id="9" name="TextBox 8">
            <a:extLst>
              <a:ext uri="{FF2B5EF4-FFF2-40B4-BE49-F238E27FC236}">
                <a16:creationId xmlns:a16="http://schemas.microsoft.com/office/drawing/2014/main" id="{E387E1AD-38DC-4B19-B801-5801357B41A7}"/>
              </a:ext>
            </a:extLst>
          </p:cNvPr>
          <p:cNvSpPr txBox="1"/>
          <p:nvPr/>
        </p:nvSpPr>
        <p:spPr>
          <a:xfrm rot="18575512">
            <a:off x="1768559" y="2601048"/>
            <a:ext cx="1590500" cy="253916"/>
          </a:xfrm>
          <a:prstGeom prst="rect">
            <a:avLst/>
          </a:prstGeom>
          <a:noFill/>
        </p:spPr>
        <p:txBody>
          <a:bodyPr wrap="none" rtlCol="0">
            <a:spAutoFit/>
          </a:bodyPr>
          <a:lstStyle/>
          <a:p>
            <a:r>
              <a:rPr lang="en-US" sz="1050" dirty="0"/>
              <a:t>Pre-Comm Maturity (HTL)</a:t>
            </a:r>
          </a:p>
        </p:txBody>
      </p:sp>
      <p:sp>
        <p:nvSpPr>
          <p:cNvPr id="11" name="TextBox 10">
            <a:extLst>
              <a:ext uri="{FF2B5EF4-FFF2-40B4-BE49-F238E27FC236}">
                <a16:creationId xmlns:a16="http://schemas.microsoft.com/office/drawing/2014/main" id="{2A50AA03-FC34-4AD5-9C1F-4AD43DF69656}"/>
              </a:ext>
            </a:extLst>
          </p:cNvPr>
          <p:cNvSpPr txBox="1"/>
          <p:nvPr/>
        </p:nvSpPr>
        <p:spPr>
          <a:xfrm>
            <a:off x="3484469" y="1864909"/>
            <a:ext cx="3211433" cy="1892826"/>
          </a:xfrm>
          <a:prstGeom prst="rect">
            <a:avLst/>
          </a:prstGeom>
          <a:solidFill>
            <a:schemeClr val="bg1"/>
          </a:solidFill>
        </p:spPr>
        <p:txBody>
          <a:bodyPr wrap="square" rtlCol="0">
            <a:spAutoFit/>
          </a:bodyPr>
          <a:lstStyle/>
          <a:p>
            <a:pPr marL="128588" indent="-128588">
              <a:buFont typeface="Arial" panose="020B0604020202020204" pitchFamily="34" charset="0"/>
              <a:buChar char="•"/>
            </a:pPr>
            <a:r>
              <a:rPr lang="en-US" sz="900" dirty="0"/>
              <a:t>Across all sources of biogas and energy conversion options assessed, the amount of biogas captured from landfills is the single most important factor when is comes to maximizing long-term energy production from biogas in CA. </a:t>
            </a:r>
          </a:p>
          <a:p>
            <a:pPr marL="128588" indent="-128588">
              <a:buFont typeface="Arial" panose="020B0604020202020204" pitchFamily="34" charset="0"/>
              <a:buChar char="•"/>
            </a:pPr>
            <a:r>
              <a:rPr lang="en-US" sz="900" dirty="0"/>
              <a:t>We used industry average recovery rates and oxidation factors in the model and varied these conservatively.</a:t>
            </a:r>
          </a:p>
          <a:p>
            <a:pPr marL="128588" indent="-128588">
              <a:buFont typeface="Arial" panose="020B0604020202020204" pitchFamily="34" charset="0"/>
              <a:buChar char="•"/>
            </a:pPr>
            <a:r>
              <a:rPr lang="en-US" sz="900" dirty="0"/>
              <a:t>Older landfills tend to be much less efficient at containing and capturing biogas. Efficiency values range from 0 to 95%, depending on the phase of the project (Lee et al., 2017)</a:t>
            </a:r>
          </a:p>
          <a:p>
            <a:pPr marL="128588" indent="-128588">
              <a:buFont typeface="Arial" panose="020B0604020202020204" pitchFamily="34" charset="0"/>
              <a:buChar char="•"/>
            </a:pPr>
            <a:r>
              <a:rPr lang="en-US" sz="900" dirty="0"/>
              <a:t>Newer landfills have higher rates of oxidative loss of LFG. The IPCC suggests the loss of LFG though oxidation is 10%, studies have found this number to be between 30 and 44% (</a:t>
            </a:r>
            <a:r>
              <a:rPr lang="en-US" sz="900" dirty="0" err="1"/>
              <a:t>Chanton</a:t>
            </a:r>
            <a:r>
              <a:rPr lang="en-US" sz="900" dirty="0"/>
              <a:t> et al., 2009).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Among Biogas Sources: CA</a:t>
            </a:r>
          </a:p>
        </p:txBody>
      </p:sp>
      <p:graphicFrame>
        <p:nvGraphicFramePr>
          <p:cNvPr id="6" name="Table 5">
            <a:extLst>
              <a:ext uri="{FF2B5EF4-FFF2-40B4-BE49-F238E27FC236}">
                <a16:creationId xmlns:a16="http://schemas.microsoft.com/office/drawing/2014/main" id="{444AE9E1-84C9-4684-ACA5-515921BD4A7D}"/>
              </a:ext>
            </a:extLst>
          </p:cNvPr>
          <p:cNvGraphicFramePr>
            <a:graphicFrameLocks noGrp="1"/>
          </p:cNvGraphicFramePr>
          <p:nvPr>
            <p:extLst/>
          </p:nvPr>
        </p:nvGraphicFramePr>
        <p:xfrm>
          <a:off x="342900" y="1447366"/>
          <a:ext cx="4151710" cy="2493992"/>
        </p:xfrm>
        <a:graphic>
          <a:graphicData uri="http://schemas.openxmlformats.org/drawingml/2006/table">
            <a:tbl>
              <a:tblPr firstRow="1" bandRow="1">
                <a:tableStyleId>{93296810-A885-4BE3-A3E7-6D5BEEA58F35}</a:tableStyleId>
              </a:tblPr>
              <a:tblGrid>
                <a:gridCol w="1143000">
                  <a:extLst>
                    <a:ext uri="{9D8B030D-6E8A-4147-A177-3AD203B41FA5}">
                      <a16:colId xmlns:a16="http://schemas.microsoft.com/office/drawing/2014/main" val="2668731499"/>
                    </a:ext>
                  </a:extLst>
                </a:gridCol>
                <a:gridCol w="1865710">
                  <a:extLst>
                    <a:ext uri="{9D8B030D-6E8A-4147-A177-3AD203B41FA5}">
                      <a16:colId xmlns:a16="http://schemas.microsoft.com/office/drawing/2014/main" val="1239937221"/>
                    </a:ext>
                  </a:extLst>
                </a:gridCol>
                <a:gridCol w="1143000">
                  <a:extLst>
                    <a:ext uri="{9D8B030D-6E8A-4147-A177-3AD203B41FA5}">
                      <a16:colId xmlns:a16="http://schemas.microsoft.com/office/drawing/2014/main" val="2431067622"/>
                    </a:ext>
                  </a:extLst>
                </a:gridCol>
              </a:tblGrid>
              <a:tr h="278130">
                <a:tc>
                  <a:txBody>
                    <a:bodyPr/>
                    <a:lstStyle/>
                    <a:p>
                      <a:r>
                        <a:rPr lang="en-US" sz="900" dirty="0"/>
                        <a:t>Biogas Source</a:t>
                      </a:r>
                    </a:p>
                  </a:txBody>
                  <a:tcPr marL="68580" marR="68580" marT="34290" marB="34290"/>
                </a:tc>
                <a:tc>
                  <a:txBody>
                    <a:bodyPr/>
                    <a:lstStyle/>
                    <a:p>
                      <a:r>
                        <a:rPr lang="en-US" sz="900" dirty="0"/>
                        <a:t>Model Factor</a:t>
                      </a:r>
                    </a:p>
                  </a:txBody>
                  <a:tcPr marL="68580" marR="68580" marT="34290" marB="34290"/>
                </a:tc>
                <a:tc>
                  <a:txBody>
                    <a:bodyPr/>
                    <a:lstStyle/>
                    <a:p>
                      <a:r>
                        <a:rPr lang="en-US" sz="900" dirty="0" err="1"/>
                        <a:t>S</a:t>
                      </a:r>
                      <a:r>
                        <a:rPr lang="en-US" sz="900" baseline="-25000" dirty="0" err="1"/>
                        <a:t>ti</a:t>
                      </a:r>
                      <a:endParaRPr lang="en-US" sz="900" baseline="-25000" dirty="0"/>
                    </a:p>
                  </a:txBody>
                  <a:tcPr marL="68580" marR="68580" marT="34290" marB="34290"/>
                </a:tc>
                <a:extLst>
                  <a:ext uri="{0D108BD9-81ED-4DB2-BD59-A6C34878D82A}">
                    <a16:rowId xmlns:a16="http://schemas.microsoft.com/office/drawing/2014/main" val="87450710"/>
                  </a:ext>
                </a:extLst>
              </a:tr>
              <a:tr h="207992">
                <a:tc>
                  <a:txBody>
                    <a:bodyPr/>
                    <a:lstStyle/>
                    <a:p>
                      <a:r>
                        <a:rPr lang="en-US" sz="800" b="1" dirty="0"/>
                        <a:t>POTW</a:t>
                      </a:r>
                    </a:p>
                  </a:txBody>
                  <a:tcPr marL="68580" marR="68580" marT="34290" marB="34290"/>
                </a:tc>
                <a:tc>
                  <a:txBody>
                    <a:bodyPr/>
                    <a:lstStyle/>
                    <a:p>
                      <a:r>
                        <a:rPr lang="en-US" sz="800" dirty="0"/>
                        <a:t>CHP Efficiency</a:t>
                      </a:r>
                    </a:p>
                  </a:txBody>
                  <a:tcPr marL="68580" marR="68580" marT="34290" marB="34290"/>
                </a:tc>
                <a:tc>
                  <a:txBody>
                    <a:bodyPr/>
                    <a:lstStyle/>
                    <a:p>
                      <a:r>
                        <a:rPr lang="en-US" sz="800" b="0" dirty="0"/>
                        <a:t>0.15 d</a:t>
                      </a:r>
                    </a:p>
                  </a:txBody>
                  <a:tcPr marL="68580" marR="68580" marT="34290" marB="34290"/>
                </a:tc>
                <a:extLst>
                  <a:ext uri="{0D108BD9-81ED-4DB2-BD59-A6C34878D82A}">
                    <a16:rowId xmlns:a16="http://schemas.microsoft.com/office/drawing/2014/main" val="2867261431"/>
                  </a:ext>
                </a:extLst>
              </a:tr>
              <a:tr h="188595">
                <a:tc>
                  <a:txBody>
                    <a:bodyPr/>
                    <a:lstStyle/>
                    <a:p>
                      <a:endParaRPr lang="en-US" sz="800" b="1" dirty="0"/>
                    </a:p>
                  </a:txBody>
                  <a:tcPr marL="68580" marR="68580" marT="34290" marB="34290"/>
                </a:tc>
                <a:tc>
                  <a:txBody>
                    <a:bodyPr/>
                    <a:lstStyle/>
                    <a:p>
                      <a:r>
                        <a:rPr lang="en-US" sz="800" b="1" dirty="0"/>
                        <a:t>HTL Technology Demo.</a:t>
                      </a:r>
                    </a:p>
                  </a:txBody>
                  <a:tcPr marL="68580" marR="68580" marT="34290" marB="34290"/>
                </a:tc>
                <a:tc>
                  <a:txBody>
                    <a:bodyPr/>
                    <a:lstStyle/>
                    <a:p>
                      <a:r>
                        <a:rPr lang="en-US" sz="800" b="1" dirty="0"/>
                        <a:t>0.30 a</a:t>
                      </a:r>
                    </a:p>
                  </a:txBody>
                  <a:tcPr marL="68580" marR="68580" marT="34290" marB="34290"/>
                </a:tc>
                <a:extLst>
                  <a:ext uri="{0D108BD9-81ED-4DB2-BD59-A6C34878D82A}">
                    <a16:rowId xmlns:a16="http://schemas.microsoft.com/office/drawing/2014/main" val="2997642151"/>
                  </a:ext>
                </a:extLst>
              </a:tr>
              <a:tr h="188595">
                <a:tc>
                  <a:txBody>
                    <a:bodyPr/>
                    <a:lstStyle/>
                    <a:p>
                      <a:endParaRPr lang="en-US" sz="800" b="1" dirty="0"/>
                    </a:p>
                  </a:txBody>
                  <a:tcPr marL="68580" marR="68580" marT="34290" marB="34290"/>
                </a:tc>
                <a:tc>
                  <a:txBody>
                    <a:bodyPr/>
                    <a:lstStyle/>
                    <a:p>
                      <a:r>
                        <a:rPr lang="en-US" sz="800" dirty="0"/>
                        <a:t>HTL Comm. Maturity</a:t>
                      </a:r>
                    </a:p>
                  </a:txBody>
                  <a:tcPr marL="68580" marR="68580" marT="34290" marB="34290"/>
                </a:tc>
                <a:tc>
                  <a:txBody>
                    <a:bodyPr/>
                    <a:lstStyle/>
                    <a:p>
                      <a:r>
                        <a:rPr lang="en-US" sz="800" b="0" dirty="0"/>
                        <a:t>0.23 b</a:t>
                      </a:r>
                    </a:p>
                  </a:txBody>
                  <a:tcPr marL="68580" marR="68580" marT="34290" marB="34290"/>
                </a:tc>
                <a:extLst>
                  <a:ext uri="{0D108BD9-81ED-4DB2-BD59-A6C34878D82A}">
                    <a16:rowId xmlns:a16="http://schemas.microsoft.com/office/drawing/2014/main" val="424549103"/>
                  </a:ext>
                </a:extLst>
              </a:tr>
              <a:tr h="188595">
                <a:tc>
                  <a:txBody>
                    <a:bodyPr/>
                    <a:lstStyle/>
                    <a:p>
                      <a:endParaRPr lang="en-US" sz="800" b="1" dirty="0"/>
                    </a:p>
                  </a:txBody>
                  <a:tcPr marL="68580" marR="68580" marT="34290" marB="34290"/>
                </a:tc>
                <a:tc>
                  <a:txBody>
                    <a:bodyPr/>
                    <a:lstStyle/>
                    <a:p>
                      <a:r>
                        <a:rPr lang="en-US" sz="800" dirty="0"/>
                        <a:t>HTL Pre-Comm Maturity</a:t>
                      </a:r>
                    </a:p>
                  </a:txBody>
                  <a:tcPr marL="68580" marR="68580" marT="34290" marB="34290"/>
                </a:tc>
                <a:tc>
                  <a:txBody>
                    <a:bodyPr/>
                    <a:lstStyle/>
                    <a:p>
                      <a:r>
                        <a:rPr lang="en-US" sz="800" b="0" dirty="0"/>
                        <a:t>0.27 ab</a:t>
                      </a:r>
                    </a:p>
                  </a:txBody>
                  <a:tcPr marL="68580" marR="68580" marT="34290" marB="34290"/>
                </a:tc>
                <a:extLst>
                  <a:ext uri="{0D108BD9-81ED-4DB2-BD59-A6C34878D82A}">
                    <a16:rowId xmlns:a16="http://schemas.microsoft.com/office/drawing/2014/main" val="147762803"/>
                  </a:ext>
                </a:extLst>
              </a:tr>
              <a:tr h="188595">
                <a:tc>
                  <a:txBody>
                    <a:bodyPr/>
                    <a:lstStyle/>
                    <a:p>
                      <a:endParaRPr lang="en-US" sz="8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800" dirty="0"/>
                        <a:t>Anaerobic Digester Yield</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800" b="0" dirty="0"/>
                        <a:t>0.23 b</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935756"/>
                  </a:ext>
                </a:extLst>
              </a:tr>
              <a:tr h="188595">
                <a:tc>
                  <a:txBody>
                    <a:bodyPr/>
                    <a:lstStyle/>
                    <a:p>
                      <a:r>
                        <a:rPr lang="en-US" sz="800" b="1" dirty="0"/>
                        <a:t>CAFO</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800" dirty="0"/>
                        <a:t>Rate of Return</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800" b="0" dirty="0"/>
                        <a:t>0.20 b</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09330118"/>
                  </a:ext>
                </a:extLst>
              </a:tr>
              <a:tr h="188595">
                <a:tc>
                  <a:txBody>
                    <a:bodyPr/>
                    <a:lstStyle/>
                    <a:p>
                      <a:endParaRPr lang="en-US" sz="800" b="1"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solidFill>
                            <a:schemeClr val="tx1"/>
                          </a:solidFill>
                        </a:rPr>
                        <a:t>HTL Technology Demo</a:t>
                      </a:r>
                    </a:p>
                  </a:txBody>
                  <a:tcPr marL="68580" marR="68580" marT="34290" marB="34290"/>
                </a:tc>
                <a:tc>
                  <a:txBody>
                    <a:bodyPr/>
                    <a:lstStyle/>
                    <a:p>
                      <a:r>
                        <a:rPr lang="en-US" sz="800" b="1" dirty="0">
                          <a:solidFill>
                            <a:schemeClr val="tx1"/>
                          </a:solidFill>
                        </a:rPr>
                        <a:t>0.32 a</a:t>
                      </a:r>
                    </a:p>
                  </a:txBody>
                  <a:tcPr marL="68580" marR="68580" marT="34290" marB="34290"/>
                </a:tc>
                <a:extLst>
                  <a:ext uri="{0D108BD9-81ED-4DB2-BD59-A6C34878D82A}">
                    <a16:rowId xmlns:a16="http://schemas.microsoft.com/office/drawing/2014/main" val="1076884663"/>
                  </a:ext>
                </a:extLst>
              </a:tr>
              <a:tr h="188595">
                <a:tc>
                  <a:txBody>
                    <a:bodyPr/>
                    <a:lstStyle/>
                    <a:p>
                      <a:endParaRPr lang="en-US" sz="800" b="1" dirty="0"/>
                    </a:p>
                  </a:txBody>
                  <a:tcPr marL="68580" marR="68580" marT="34290" marB="34290"/>
                </a:tc>
                <a:tc>
                  <a:txBody>
                    <a:bodyPr/>
                    <a:lstStyle/>
                    <a:p>
                      <a:r>
                        <a:rPr lang="en-US" sz="800" b="1" dirty="0">
                          <a:solidFill>
                            <a:schemeClr val="tx1"/>
                          </a:solidFill>
                        </a:rPr>
                        <a:t>HTL Comm. Maturity</a:t>
                      </a:r>
                    </a:p>
                  </a:txBody>
                  <a:tcPr marL="68580" marR="68580" marT="34290" marB="34290"/>
                </a:tc>
                <a:tc>
                  <a:txBody>
                    <a:bodyPr/>
                    <a:lstStyle/>
                    <a:p>
                      <a:r>
                        <a:rPr lang="en-US" sz="800" b="1" dirty="0">
                          <a:solidFill>
                            <a:schemeClr val="tx1"/>
                          </a:solidFill>
                        </a:rPr>
                        <a:t>0.27 a</a:t>
                      </a:r>
                    </a:p>
                  </a:txBody>
                  <a:tcPr marL="68580" marR="68580" marT="34290" marB="34290"/>
                </a:tc>
                <a:extLst>
                  <a:ext uri="{0D108BD9-81ED-4DB2-BD59-A6C34878D82A}">
                    <a16:rowId xmlns:a16="http://schemas.microsoft.com/office/drawing/2014/main" val="3123919600"/>
                  </a:ext>
                </a:extLst>
              </a:tr>
              <a:tr h="188595">
                <a:tc>
                  <a:txBody>
                    <a:bodyPr/>
                    <a:lstStyle/>
                    <a:p>
                      <a:r>
                        <a:rPr lang="en-US" sz="800" b="1" dirty="0"/>
                        <a:t> </a:t>
                      </a:r>
                    </a:p>
                  </a:txBody>
                  <a:tcPr marL="68580" marR="68580" marT="34290" marB="34290"/>
                </a:tc>
                <a:tc>
                  <a:txBody>
                    <a:bodyPr/>
                    <a:lstStyle/>
                    <a:p>
                      <a:r>
                        <a:rPr lang="en-US" sz="800" b="1" dirty="0"/>
                        <a:t>HTL Pre-Comm Maturity</a:t>
                      </a:r>
                    </a:p>
                  </a:txBody>
                  <a:tcPr marL="68580" marR="68580" marT="34290" marB="34290"/>
                </a:tc>
                <a:tc>
                  <a:txBody>
                    <a:bodyPr/>
                    <a:lstStyle/>
                    <a:p>
                      <a:r>
                        <a:rPr lang="en-US" sz="800" b="1" dirty="0"/>
                        <a:t>0.29 a</a:t>
                      </a:r>
                    </a:p>
                  </a:txBody>
                  <a:tcPr marL="68580" marR="68580" marT="34290" marB="34290"/>
                </a:tc>
                <a:extLst>
                  <a:ext uri="{0D108BD9-81ED-4DB2-BD59-A6C34878D82A}">
                    <a16:rowId xmlns:a16="http://schemas.microsoft.com/office/drawing/2014/main" val="2924125946"/>
                  </a:ext>
                </a:extLst>
              </a:tr>
              <a:tr h="205740">
                <a:tc>
                  <a:txBody>
                    <a:bodyPr/>
                    <a:lstStyle/>
                    <a:p>
                      <a:endParaRPr lang="en-US" sz="8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800" dirty="0"/>
                        <a:t>HTL Learning Rate</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800" b="0" dirty="0"/>
                        <a:t>0.22 b</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1248764"/>
                  </a:ext>
                </a:extLst>
              </a:tr>
              <a:tr h="278130">
                <a:tc>
                  <a:txBody>
                    <a:bodyPr/>
                    <a:lstStyle/>
                    <a:p>
                      <a:r>
                        <a:rPr lang="en-US" sz="800" b="1" dirty="0"/>
                        <a:t>Landfill</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800" b="1" dirty="0"/>
                        <a:t>CH</a:t>
                      </a:r>
                      <a:r>
                        <a:rPr lang="en-US" sz="800" b="1" baseline="-25000" dirty="0"/>
                        <a:t>4</a:t>
                      </a:r>
                      <a:r>
                        <a:rPr lang="en-US" sz="800" b="1" dirty="0"/>
                        <a:t> Recovery </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800" b="1" dirty="0"/>
                        <a:t>0.73 a</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67768275"/>
                  </a:ext>
                </a:extLst>
              </a:tr>
            </a:tbl>
          </a:graphicData>
        </a:graphic>
      </p:graphicFrame>
      <p:sp>
        <p:nvSpPr>
          <p:cNvPr id="7" name="TextBox 6">
            <a:extLst>
              <a:ext uri="{FF2B5EF4-FFF2-40B4-BE49-F238E27FC236}">
                <a16:creationId xmlns:a16="http://schemas.microsoft.com/office/drawing/2014/main" id="{37B906FF-FA6E-4DAF-B2A9-3C9B912224F4}"/>
              </a:ext>
            </a:extLst>
          </p:cNvPr>
          <p:cNvSpPr txBox="1"/>
          <p:nvPr/>
        </p:nvSpPr>
        <p:spPr>
          <a:xfrm>
            <a:off x="4444732" y="1503305"/>
            <a:ext cx="2513830" cy="1200329"/>
          </a:xfrm>
          <a:prstGeom prst="rect">
            <a:avLst/>
          </a:prstGeom>
          <a:noFill/>
        </p:spPr>
        <p:txBody>
          <a:bodyPr wrap="none" rtlCol="0">
            <a:spAutoFit/>
          </a:bodyPr>
          <a:lstStyle/>
          <a:p>
            <a:pPr marL="128588" indent="-128588">
              <a:buFont typeface="Arial" panose="020B0604020202020204" pitchFamily="34" charset="0"/>
              <a:buChar char="•"/>
            </a:pPr>
            <a:r>
              <a:rPr lang="en-US" sz="900" dirty="0"/>
              <a:t>HTL is attractive for manure and sludge </a:t>
            </a:r>
          </a:p>
          <a:p>
            <a:r>
              <a:rPr lang="en-US" sz="900" dirty="0"/>
              <a:t>     once sufficient demoing has been done</a:t>
            </a:r>
          </a:p>
          <a:p>
            <a:pPr marL="128588" indent="-128588">
              <a:buFont typeface="Arial" panose="020B0604020202020204" pitchFamily="34" charset="0"/>
              <a:buChar char="•"/>
            </a:pPr>
            <a:r>
              <a:rPr lang="en-US" sz="900" dirty="0"/>
              <a:t>Maturity is very important for HTL to be </a:t>
            </a:r>
          </a:p>
          <a:p>
            <a:r>
              <a:rPr lang="en-US" sz="900" dirty="0"/>
              <a:t>     attractive in the WTE space b/c the incumbent </a:t>
            </a:r>
          </a:p>
          <a:p>
            <a:r>
              <a:rPr lang="en-US" sz="900" dirty="0"/>
              <a:t>     technologies are proven and mature</a:t>
            </a:r>
          </a:p>
          <a:p>
            <a:pPr marL="128588" indent="-128588">
              <a:buFont typeface="Arial" panose="020B0604020202020204" pitchFamily="34" charset="0"/>
              <a:buChar char="•"/>
            </a:pPr>
            <a:r>
              <a:rPr lang="en-US" sz="900" dirty="0"/>
              <a:t>These results are not directional – competitive</a:t>
            </a:r>
          </a:p>
          <a:p>
            <a:r>
              <a:rPr lang="en-US" sz="900" dirty="0"/>
              <a:t>      interactions are present</a:t>
            </a:r>
          </a:p>
          <a:p>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18D0-249A-43A6-BCBF-C7CCBACB1555}"/>
              </a:ext>
            </a:extLst>
          </p:cNvPr>
          <p:cNvSpPr>
            <a:spLocks noGrp="1"/>
          </p:cNvSpPr>
          <p:nvPr>
            <p:ph type="title"/>
          </p:nvPr>
        </p:nvSpPr>
        <p:spPr/>
        <p:txBody>
          <a:bodyPr/>
          <a:lstStyle/>
          <a:p>
            <a:r>
              <a:rPr lang="en-US" dirty="0"/>
              <a:t>Simulating Industrial Trajectories</a:t>
            </a:r>
          </a:p>
        </p:txBody>
      </p:sp>
      <p:sp>
        <p:nvSpPr>
          <p:cNvPr id="3" name="Text Placeholder 2">
            <a:extLst>
              <a:ext uri="{FF2B5EF4-FFF2-40B4-BE49-F238E27FC236}">
                <a16:creationId xmlns:a16="http://schemas.microsoft.com/office/drawing/2014/main" id="{C6601C1F-69F6-40EF-A545-2DD5D362BA32}"/>
              </a:ext>
            </a:extLst>
          </p:cNvPr>
          <p:cNvSpPr>
            <a:spLocks noGrp="1"/>
          </p:cNvSpPr>
          <p:nvPr>
            <p:ph type="body" sz="quarter" idx="4294967295"/>
          </p:nvPr>
        </p:nvSpPr>
        <p:spPr>
          <a:xfrm>
            <a:off x="0" y="1125538"/>
            <a:ext cx="6089650" cy="3621087"/>
          </a:xfrm>
        </p:spPr>
        <p:txBody>
          <a:bodyPr>
            <a:normAutofit/>
          </a:bodyPr>
          <a:lstStyle/>
          <a:p>
            <a:r>
              <a:rPr lang="en-US" sz="1350" dirty="0">
                <a:latin typeface="Calibri" panose="020F0502020204030204" pitchFamily="34" charset="0"/>
                <a:cs typeface="Calibri" panose="020F0502020204030204" pitchFamily="34" charset="0"/>
              </a:rPr>
              <a:t>Our model, the waste-to-energy system simulation (</a:t>
            </a:r>
            <a:r>
              <a:rPr lang="en-US" sz="1350" dirty="0" err="1">
                <a:latin typeface="Calibri" panose="020F0502020204030204" pitchFamily="34" charset="0"/>
                <a:cs typeface="Calibri" panose="020F0502020204030204" pitchFamily="34" charset="0"/>
              </a:rPr>
              <a:t>WESyS</a:t>
            </a:r>
            <a:r>
              <a:rPr lang="en-US" sz="1350" dirty="0">
                <a:latin typeface="Calibri" panose="020F0502020204030204" pitchFamily="34" charset="0"/>
                <a:cs typeface="Calibri" panose="020F0502020204030204" pitchFamily="34" charset="0"/>
              </a:rPr>
              <a:t>) model, tracks technological investments and energy production from landfills, publicly-owned treatment works (POTWs), and concentrated animal feeding operations (CAFOs) in two U.S. regions – California (CA) and the rest of the U.S. (ROTUS).</a:t>
            </a:r>
          </a:p>
          <a:p>
            <a:r>
              <a:rPr lang="en-US" sz="1350" dirty="0">
                <a:latin typeface="Calibri" panose="020F0502020204030204" pitchFamily="34" charset="0"/>
                <a:cs typeface="Calibri" panose="020F0502020204030204" pitchFamily="34" charset="0"/>
              </a:rPr>
              <a:t>We have collaborated extensively with scientists from the U.S. Environmental Protection Agency as well as with other national labs.</a:t>
            </a:r>
          </a:p>
          <a:p>
            <a:r>
              <a:rPr lang="en-US" altLang="en-US" sz="1350" dirty="0">
                <a:latin typeface="Calibri" panose="020F0502020204030204" pitchFamily="34" charset="0"/>
                <a:cs typeface="Calibri" panose="020F0502020204030204" pitchFamily="34" charset="0"/>
              </a:rPr>
              <a:t>The model is built using peer-reviewed data for resource potential and process techno-economics.</a:t>
            </a:r>
            <a:endParaRPr lang="en-US" sz="1350" dirty="0">
              <a:latin typeface="Calibri" panose="020F0502020204030204" pitchFamily="34" charset="0"/>
              <a:cs typeface="Calibri" panose="020F0502020204030204" pitchFamily="34" charset="0"/>
            </a:endParaRPr>
          </a:p>
          <a:p>
            <a:r>
              <a:rPr lang="en-US" altLang="en-US" sz="1350" dirty="0">
                <a:latin typeface="Calibri" panose="020F0502020204030204" pitchFamily="34" charset="0"/>
                <a:cs typeface="Calibri" panose="020F0502020204030204" pitchFamily="34" charset="0"/>
              </a:rPr>
              <a:t>Investment and buildout of the industry is tracked throughout a simulation.</a:t>
            </a:r>
          </a:p>
          <a:p>
            <a:r>
              <a:rPr lang="en-US" altLang="en-US" sz="1350" dirty="0">
                <a:latin typeface="Calibri" panose="020F0502020204030204" pitchFamily="34" charset="0"/>
                <a:cs typeface="Calibri" panose="020F0502020204030204" pitchFamily="34" charset="0"/>
              </a:rPr>
              <a:t>Results are a snapshot of the industry at a point in time or the development trajectory over time.</a:t>
            </a:r>
          </a:p>
          <a:p>
            <a:endParaRPr lang="en-US" altLang="en-US" sz="1350" dirty="0">
              <a:latin typeface="Arial" panose="020B0604020202020204" pitchFamily="34" charset="0"/>
            </a:endParaRPr>
          </a:p>
          <a:p>
            <a:endParaRPr lang="en-US" sz="1350" dirty="0"/>
          </a:p>
        </p:txBody>
      </p:sp>
    </p:spTree>
    <p:extLst>
      <p:ext uri="{BB962C8B-B14F-4D97-AF65-F5344CB8AC3E}">
        <p14:creationId xmlns:p14="http://schemas.microsoft.com/office/powerpoint/2010/main" val="1094732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Among Technologies: CA</a:t>
            </a:r>
          </a:p>
        </p:txBody>
      </p:sp>
      <p:graphicFrame>
        <p:nvGraphicFramePr>
          <p:cNvPr id="6" name="Table 5">
            <a:extLst>
              <a:ext uri="{FF2B5EF4-FFF2-40B4-BE49-F238E27FC236}">
                <a16:creationId xmlns:a16="http://schemas.microsoft.com/office/drawing/2014/main" id="{444AE9E1-84C9-4684-ACA5-515921BD4A7D}"/>
              </a:ext>
            </a:extLst>
          </p:cNvPr>
          <p:cNvGraphicFramePr>
            <a:graphicFrameLocks noGrp="1"/>
          </p:cNvGraphicFramePr>
          <p:nvPr>
            <p:extLst/>
          </p:nvPr>
        </p:nvGraphicFramePr>
        <p:xfrm>
          <a:off x="342900" y="1323296"/>
          <a:ext cx="4151710" cy="3105150"/>
        </p:xfrm>
        <a:graphic>
          <a:graphicData uri="http://schemas.openxmlformats.org/drawingml/2006/table">
            <a:tbl>
              <a:tblPr firstRow="1" bandRow="1">
                <a:tableStyleId>{93296810-A885-4BE3-A3E7-6D5BEEA58F35}</a:tableStyleId>
              </a:tblPr>
              <a:tblGrid>
                <a:gridCol w="1153392">
                  <a:extLst>
                    <a:ext uri="{9D8B030D-6E8A-4147-A177-3AD203B41FA5}">
                      <a16:colId xmlns:a16="http://schemas.microsoft.com/office/drawing/2014/main" val="2668731499"/>
                    </a:ext>
                  </a:extLst>
                </a:gridCol>
                <a:gridCol w="1855318">
                  <a:extLst>
                    <a:ext uri="{9D8B030D-6E8A-4147-A177-3AD203B41FA5}">
                      <a16:colId xmlns:a16="http://schemas.microsoft.com/office/drawing/2014/main" val="1239937221"/>
                    </a:ext>
                  </a:extLst>
                </a:gridCol>
                <a:gridCol w="1143000">
                  <a:extLst>
                    <a:ext uri="{9D8B030D-6E8A-4147-A177-3AD203B41FA5}">
                      <a16:colId xmlns:a16="http://schemas.microsoft.com/office/drawing/2014/main" val="2431067622"/>
                    </a:ext>
                  </a:extLst>
                </a:gridCol>
              </a:tblGrid>
              <a:tr h="194310">
                <a:tc>
                  <a:txBody>
                    <a:bodyPr/>
                    <a:lstStyle/>
                    <a:p>
                      <a:r>
                        <a:rPr lang="en-US" sz="800" dirty="0"/>
                        <a:t>Technology</a:t>
                      </a:r>
                    </a:p>
                  </a:txBody>
                  <a:tcPr marL="68580" marR="68580" marT="34290" marB="34290"/>
                </a:tc>
                <a:tc>
                  <a:txBody>
                    <a:bodyPr/>
                    <a:lstStyle/>
                    <a:p>
                      <a:r>
                        <a:rPr lang="en-US" sz="800" dirty="0"/>
                        <a:t>Model Factor</a:t>
                      </a:r>
                    </a:p>
                  </a:txBody>
                  <a:tcPr marL="68580" marR="68580" marT="34290" marB="34290"/>
                </a:tc>
                <a:tc>
                  <a:txBody>
                    <a:bodyPr/>
                    <a:lstStyle/>
                    <a:p>
                      <a:r>
                        <a:rPr lang="en-US" sz="800" dirty="0" err="1"/>
                        <a:t>S</a:t>
                      </a:r>
                      <a:r>
                        <a:rPr lang="en-US" sz="800" baseline="-25000" dirty="0" err="1"/>
                        <a:t>ti</a:t>
                      </a:r>
                      <a:endParaRPr lang="en-US" sz="800" baseline="-25000" dirty="0"/>
                    </a:p>
                  </a:txBody>
                  <a:tcPr marL="68580" marR="68580" marT="34290" marB="34290"/>
                </a:tc>
                <a:extLst>
                  <a:ext uri="{0D108BD9-81ED-4DB2-BD59-A6C34878D82A}">
                    <a16:rowId xmlns:a16="http://schemas.microsoft.com/office/drawing/2014/main" val="87450710"/>
                  </a:ext>
                </a:extLst>
              </a:tr>
              <a:tr h="160020">
                <a:tc>
                  <a:txBody>
                    <a:bodyPr/>
                    <a:lstStyle/>
                    <a:p>
                      <a:r>
                        <a:rPr lang="en-US" sz="600" b="1" dirty="0"/>
                        <a:t>CHP</a:t>
                      </a:r>
                    </a:p>
                  </a:txBody>
                  <a:tcPr marL="68580" marR="68580" marT="34290" marB="34290"/>
                </a:tc>
                <a:tc>
                  <a:txBody>
                    <a:bodyPr/>
                    <a:lstStyle/>
                    <a:p>
                      <a:r>
                        <a:rPr lang="en-US" sz="500" b="1" dirty="0"/>
                        <a:t>Conversion Efficiency</a:t>
                      </a:r>
                    </a:p>
                  </a:txBody>
                  <a:tcPr marL="68580" marR="68580" marT="34290" marB="34290"/>
                </a:tc>
                <a:tc>
                  <a:txBody>
                    <a:bodyPr/>
                    <a:lstStyle/>
                    <a:p>
                      <a:r>
                        <a:rPr lang="en-US" sz="500" b="1" dirty="0"/>
                        <a:t>0.23 a</a:t>
                      </a:r>
                    </a:p>
                  </a:txBody>
                  <a:tcPr marL="68580" marR="68580" marT="34290" marB="34290"/>
                </a:tc>
                <a:extLst>
                  <a:ext uri="{0D108BD9-81ED-4DB2-BD59-A6C34878D82A}">
                    <a16:rowId xmlns:a16="http://schemas.microsoft.com/office/drawing/2014/main" val="2867261431"/>
                  </a:ext>
                </a:extLst>
              </a:tr>
              <a:tr h="160020">
                <a:tc>
                  <a:txBody>
                    <a:bodyPr/>
                    <a:lstStyle/>
                    <a:p>
                      <a:endParaRPr lang="en-US" sz="600" b="1" dirty="0"/>
                    </a:p>
                  </a:txBody>
                  <a:tcPr marL="68580" marR="68580" marT="34290" marB="34290"/>
                </a:tc>
                <a:tc>
                  <a:txBody>
                    <a:bodyPr/>
                    <a:lstStyle/>
                    <a:p>
                      <a:r>
                        <a:rPr lang="en-US" sz="500" b="1" dirty="0"/>
                        <a:t>Renewable Elec Credits</a:t>
                      </a:r>
                    </a:p>
                  </a:txBody>
                  <a:tcPr marL="68580" marR="68580" marT="34290" marB="34290"/>
                </a:tc>
                <a:tc>
                  <a:txBody>
                    <a:bodyPr/>
                    <a:lstStyle/>
                    <a:p>
                      <a:r>
                        <a:rPr lang="en-US" sz="500" b="1" dirty="0"/>
                        <a:t>0.25 a</a:t>
                      </a:r>
                    </a:p>
                  </a:txBody>
                  <a:tcPr marL="68580" marR="68580" marT="34290" marB="34290"/>
                </a:tc>
                <a:extLst>
                  <a:ext uri="{0D108BD9-81ED-4DB2-BD59-A6C34878D82A}">
                    <a16:rowId xmlns:a16="http://schemas.microsoft.com/office/drawing/2014/main" val="2997642151"/>
                  </a:ext>
                </a:extLst>
              </a:tr>
              <a:tr h="160020">
                <a:tc>
                  <a:txBody>
                    <a:bodyPr/>
                    <a:lstStyle/>
                    <a:p>
                      <a:endParaRPr lang="en-US" sz="6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500" b="1" dirty="0"/>
                        <a:t>Yield Improvement</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500" b="1" dirty="0"/>
                        <a:t>0.22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62803"/>
                  </a:ext>
                </a:extLst>
              </a:tr>
              <a:tr h="160020">
                <a:tc>
                  <a:txBody>
                    <a:bodyPr/>
                    <a:lstStyle/>
                    <a:p>
                      <a:r>
                        <a:rPr lang="en-US" sz="600" b="1" dirty="0"/>
                        <a:t>CNG</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500" dirty="0"/>
                        <a:t>Conversion Efficiency</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500" dirty="0"/>
                        <a:t>0.15 b</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09330118"/>
                  </a:ext>
                </a:extLst>
              </a:tr>
              <a:tr h="160020">
                <a:tc>
                  <a:txBody>
                    <a:bodyPr/>
                    <a:lstStyle/>
                    <a:p>
                      <a:endParaRPr lang="en-US" sz="600" b="0"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500" b="0" dirty="0">
                          <a:solidFill>
                            <a:schemeClr val="tx1"/>
                          </a:solidFill>
                        </a:rPr>
                        <a:t>CH</a:t>
                      </a:r>
                      <a:r>
                        <a:rPr lang="en-US" sz="500" b="0" baseline="-25000" dirty="0">
                          <a:solidFill>
                            <a:schemeClr val="tx1"/>
                          </a:solidFill>
                        </a:rPr>
                        <a:t>4</a:t>
                      </a:r>
                      <a:r>
                        <a:rPr lang="en-US" sz="500" b="0" dirty="0">
                          <a:solidFill>
                            <a:schemeClr val="tx1"/>
                          </a:solidFill>
                        </a:rPr>
                        <a:t> Recovery</a:t>
                      </a:r>
                    </a:p>
                  </a:txBody>
                  <a:tcPr marL="68580" marR="68580" marT="34290" marB="34290"/>
                </a:tc>
                <a:tc>
                  <a:txBody>
                    <a:bodyPr/>
                    <a:lstStyle/>
                    <a:p>
                      <a:r>
                        <a:rPr lang="en-US" sz="500" b="0" dirty="0">
                          <a:solidFill>
                            <a:schemeClr val="tx1"/>
                          </a:solidFill>
                        </a:rPr>
                        <a:t>0.20 b</a:t>
                      </a:r>
                    </a:p>
                  </a:txBody>
                  <a:tcPr marL="68580" marR="68580" marT="34290" marB="34290"/>
                </a:tc>
                <a:extLst>
                  <a:ext uri="{0D108BD9-81ED-4DB2-BD59-A6C34878D82A}">
                    <a16:rowId xmlns:a16="http://schemas.microsoft.com/office/drawing/2014/main" val="1076884663"/>
                  </a:ext>
                </a:extLst>
              </a:tr>
              <a:tr h="160020">
                <a:tc>
                  <a:txBody>
                    <a:bodyPr/>
                    <a:lstStyle/>
                    <a:p>
                      <a:endParaRPr lang="en-US" sz="600" b="0" dirty="0"/>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500" b="1" dirty="0">
                          <a:solidFill>
                            <a:schemeClr val="tx1"/>
                          </a:solidFill>
                        </a:rPr>
                        <a:t>On-Site Use</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500" b="1" dirty="0">
                          <a:solidFill>
                            <a:schemeClr val="tx1"/>
                          </a:solidFill>
                        </a:rPr>
                        <a:t>0.60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919600"/>
                  </a:ext>
                </a:extLst>
              </a:tr>
              <a:tr h="160020">
                <a:tc>
                  <a:txBody>
                    <a:bodyPr/>
                    <a:lstStyle/>
                    <a:p>
                      <a:r>
                        <a:rPr lang="en-US" sz="600" b="1" dirty="0"/>
                        <a:t>PNG</a:t>
                      </a:r>
                    </a:p>
                  </a:txBody>
                  <a:tcPr marL="68580" marR="68580" marT="34290" marB="3429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500" dirty="0"/>
                        <a:t>Conversion Efficiency</a:t>
                      </a:r>
                    </a:p>
                  </a:txBody>
                  <a:tcPr marL="68580" marR="68580" marT="34290" marB="3429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500" b="1" dirty="0">
                          <a:solidFill>
                            <a:schemeClr val="tx1"/>
                          </a:solidFill>
                        </a:rPr>
                        <a:t>0.20 b</a:t>
                      </a:r>
                    </a:p>
                  </a:txBody>
                  <a:tcPr marL="68580" marR="68580" marT="34290" marB="3429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59628277"/>
                  </a:ext>
                </a:extLst>
              </a:tr>
              <a:tr h="160020">
                <a:tc>
                  <a:txBody>
                    <a:bodyPr/>
                    <a:lstStyle/>
                    <a:p>
                      <a:endParaRPr lang="en-US" sz="600" b="0" dirty="0"/>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500" b="1" dirty="0"/>
                        <a:t>Renewable Elec Credits</a:t>
                      </a: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500" b="1" dirty="0">
                          <a:solidFill>
                            <a:schemeClr val="tx1"/>
                          </a:solidFill>
                        </a:rPr>
                        <a:t>0.40 a</a:t>
                      </a: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0526523"/>
                  </a:ext>
                </a:extLst>
              </a:tr>
              <a:tr h="160020">
                <a:tc>
                  <a:txBody>
                    <a:bodyPr/>
                    <a:lstStyle/>
                    <a:p>
                      <a:endParaRPr lang="en-US" sz="600" b="0" dirty="0"/>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500" dirty="0"/>
                        <a:t>Yield Improvement</a:t>
                      </a:r>
                      <a:endParaRPr lang="en-US" sz="500" b="1" dirty="0">
                        <a:solidFill>
                          <a:schemeClr val="tx1"/>
                        </a:solidFill>
                      </a:endParaRP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500" b="0" dirty="0">
                          <a:solidFill>
                            <a:schemeClr val="tx1"/>
                          </a:solidFill>
                        </a:rPr>
                        <a:t>0.158 b</a:t>
                      </a: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3625916"/>
                  </a:ext>
                </a:extLst>
              </a:tr>
              <a:tr h="160020">
                <a:tc>
                  <a:txBody>
                    <a:bodyPr/>
                    <a:lstStyle/>
                    <a:p>
                      <a:endParaRPr lang="en-US" sz="600" b="0" dirty="0"/>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500" b="0" dirty="0">
                          <a:solidFill>
                            <a:schemeClr val="tx1"/>
                          </a:solidFill>
                        </a:rPr>
                        <a:t>CH</a:t>
                      </a:r>
                      <a:r>
                        <a:rPr lang="en-US" sz="500" b="0" baseline="-25000" dirty="0">
                          <a:solidFill>
                            <a:schemeClr val="tx1"/>
                          </a:solidFill>
                        </a:rPr>
                        <a:t>4</a:t>
                      </a:r>
                      <a:r>
                        <a:rPr lang="en-US" sz="500" b="0" dirty="0">
                          <a:solidFill>
                            <a:schemeClr val="tx1"/>
                          </a:solidFill>
                        </a:rPr>
                        <a:t> Recovery</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500" b="0" dirty="0">
                          <a:solidFill>
                            <a:schemeClr val="tx1"/>
                          </a:solidFill>
                        </a:rPr>
                        <a:t>0.15 b</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4284061"/>
                  </a:ext>
                </a:extLst>
              </a:tr>
              <a:tr h="160020">
                <a:tc>
                  <a:txBody>
                    <a:bodyPr/>
                    <a:lstStyle/>
                    <a:p>
                      <a:r>
                        <a:rPr lang="en-US" sz="600" b="1" dirty="0"/>
                        <a:t> HTL</a:t>
                      </a:r>
                    </a:p>
                  </a:txBody>
                  <a:tcPr marL="68580" marR="68580" marT="34290" marB="34290">
                    <a:lnT w="12700" cap="flat" cmpd="sng" algn="ctr">
                      <a:solidFill>
                        <a:schemeClr val="tx1"/>
                      </a:solidFill>
                      <a:prstDash val="solid"/>
                      <a:round/>
                      <a:headEnd type="none" w="med" len="med"/>
                      <a:tailEnd type="none" w="med" len="med"/>
                    </a:lnT>
                    <a:lnB w="12700" cmpd="sng">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dirty="0"/>
                        <a:t>Rate of Return</a:t>
                      </a:r>
                    </a:p>
                  </a:txBody>
                  <a:tcPr marL="68580" marR="68580" marT="34290" marB="34290">
                    <a:lnT w="12700" cap="flat" cmpd="sng" algn="ctr">
                      <a:solidFill>
                        <a:schemeClr val="tx1"/>
                      </a:solidFill>
                      <a:prstDash val="solid"/>
                      <a:round/>
                      <a:headEnd type="none" w="med" len="med"/>
                      <a:tailEnd type="none" w="med" len="med"/>
                    </a:lnT>
                    <a:lnB w="12700" cmpd="sng">
                      <a:noFill/>
                    </a:lnB>
                  </a:tcPr>
                </a:tc>
                <a:tc>
                  <a:txBody>
                    <a:bodyPr/>
                    <a:lstStyle/>
                    <a:p>
                      <a:r>
                        <a:rPr lang="en-US" sz="500" b="0" dirty="0"/>
                        <a:t>0.2 c</a:t>
                      </a:r>
                    </a:p>
                  </a:txBody>
                  <a:tcPr marL="68580" marR="68580" marT="34290" marB="34290">
                    <a:lnT w="12700" cap="flat" cmpd="sng" algn="ctr">
                      <a:solidFill>
                        <a:schemeClr val="tx1"/>
                      </a:solidFill>
                      <a:prstDash val="solid"/>
                      <a:round/>
                      <a:headEnd type="none" w="med" len="med"/>
                      <a:tailEnd type="none" w="med" len="med"/>
                    </a:lnT>
                    <a:lnB w="12700" cmpd="sng">
                      <a:noFill/>
                    </a:lnB>
                  </a:tcPr>
                </a:tc>
                <a:extLst>
                  <a:ext uri="{0D108BD9-81ED-4DB2-BD59-A6C34878D82A}">
                    <a16:rowId xmlns:a16="http://schemas.microsoft.com/office/drawing/2014/main" val="2924125946"/>
                  </a:ext>
                </a:extLst>
              </a:tr>
              <a:tr h="160020">
                <a:tc>
                  <a:txBody>
                    <a:bodyPr/>
                    <a:lstStyle/>
                    <a:p>
                      <a:endParaRPr lang="en-US" sz="600" b="1" dirty="0"/>
                    </a:p>
                  </a:txBody>
                  <a:tcPr marL="68580" marR="68580" marT="34290" marB="3429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t>Technology Demo.</a:t>
                      </a:r>
                    </a:p>
                  </a:txBody>
                  <a:tcPr marL="68580" marR="68580" marT="34290" marB="3429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500" b="0" dirty="0"/>
                        <a:t>0.80 a</a:t>
                      </a:r>
                    </a:p>
                  </a:txBody>
                  <a:tcPr marL="68580" marR="68580" marT="34290" marB="3429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1248764"/>
                  </a:ext>
                </a:extLst>
              </a:tr>
              <a:tr h="160020">
                <a:tc>
                  <a:txBody>
                    <a:bodyPr/>
                    <a:lstStyle/>
                    <a:p>
                      <a:endParaRPr lang="en-US" sz="600" b="1" dirty="0"/>
                    </a:p>
                  </a:txBody>
                  <a:tcPr marL="68580" marR="68580" marT="34290" marB="34290">
                    <a:lnT w="12700" cap="flat" cmpd="sng" algn="ctr">
                      <a:noFill/>
                      <a:prstDash val="solid"/>
                      <a:round/>
                      <a:headEnd type="none" w="med" len="med"/>
                      <a:tailEnd type="none" w="med" len="med"/>
                    </a:lnT>
                    <a:lnB w="12700" cmpd="sng">
                      <a:noFill/>
                    </a:lnB>
                  </a:tcPr>
                </a:tc>
                <a:tc>
                  <a:txBody>
                    <a:bodyPr/>
                    <a:lstStyle/>
                    <a:p>
                      <a:r>
                        <a:rPr lang="en-US" sz="600" b="1" dirty="0">
                          <a:solidFill>
                            <a:schemeClr val="tx1"/>
                          </a:solidFill>
                        </a:rPr>
                        <a:t>Comm. Maturity</a:t>
                      </a:r>
                    </a:p>
                  </a:txBody>
                  <a:tcPr marL="68580" marR="68580" marT="34290" marB="34290">
                    <a:lnT w="12700" cap="flat" cmpd="sng" algn="ctr">
                      <a:noFill/>
                      <a:prstDash val="solid"/>
                      <a:round/>
                      <a:headEnd type="none" w="med" len="med"/>
                      <a:tailEnd type="none" w="med" len="med"/>
                    </a:lnT>
                    <a:lnB w="12700" cmpd="sng">
                      <a:noFill/>
                    </a:lnB>
                  </a:tcPr>
                </a:tc>
                <a:tc>
                  <a:txBody>
                    <a:bodyPr/>
                    <a:lstStyle/>
                    <a:p>
                      <a:r>
                        <a:rPr lang="en-US" sz="500" b="1" dirty="0"/>
                        <a:t>0.68 a</a:t>
                      </a:r>
                    </a:p>
                  </a:txBody>
                  <a:tcPr marL="68580" marR="68580" marT="34290" marB="34290">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1267768275"/>
                  </a:ext>
                </a:extLst>
              </a:tr>
              <a:tr h="160020">
                <a:tc>
                  <a:txBody>
                    <a:bodyPr/>
                    <a:lstStyle/>
                    <a:p>
                      <a:endParaRPr lang="en-US" sz="600" b="1" dirty="0"/>
                    </a:p>
                  </a:txBody>
                  <a:tcPr marL="68580" marR="68580" marT="34290" marB="34290">
                    <a:lnT w="12700" cap="flat" cmpd="sng" algn="ctr">
                      <a:noFill/>
                      <a:prstDash val="solid"/>
                      <a:round/>
                      <a:headEnd type="none" w="med" len="med"/>
                      <a:tailEnd type="none" w="med" len="med"/>
                    </a:lnT>
                    <a:lnB w="12700" cmpd="sng">
                      <a:noFill/>
                    </a:lnB>
                  </a:tcPr>
                </a:tc>
                <a:tc>
                  <a:txBody>
                    <a:bodyPr/>
                    <a:lstStyle/>
                    <a:p>
                      <a:r>
                        <a:rPr lang="en-US" sz="600" b="1" dirty="0"/>
                        <a:t>Pre-Comm Maturity</a:t>
                      </a:r>
                    </a:p>
                  </a:txBody>
                  <a:tcPr marL="68580" marR="68580" marT="34290" marB="34290">
                    <a:lnT w="12700" cap="flat" cmpd="sng" algn="ctr">
                      <a:noFill/>
                      <a:prstDash val="solid"/>
                      <a:round/>
                      <a:headEnd type="none" w="med" len="med"/>
                      <a:tailEnd type="none" w="med" len="med"/>
                    </a:lnT>
                    <a:lnB w="12700" cmpd="sng">
                      <a:noFill/>
                    </a:lnB>
                  </a:tcPr>
                </a:tc>
                <a:tc>
                  <a:txBody>
                    <a:bodyPr/>
                    <a:lstStyle/>
                    <a:p>
                      <a:r>
                        <a:rPr lang="en-US" sz="500" b="0" dirty="0"/>
                        <a:t>0.74 a</a:t>
                      </a:r>
                    </a:p>
                  </a:txBody>
                  <a:tcPr marL="68580" marR="68580" marT="34290" marB="34290">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2830910485"/>
                  </a:ext>
                </a:extLst>
              </a:tr>
              <a:tr h="160020">
                <a:tc>
                  <a:txBody>
                    <a:bodyPr/>
                    <a:lstStyle/>
                    <a:p>
                      <a:endParaRPr lang="en-US" sz="600" b="1" dirty="0"/>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600" dirty="0"/>
                        <a:t>Learning Rate</a:t>
                      </a:r>
                      <a:endParaRPr lang="en-US" sz="500" b="0" dirty="0"/>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500" b="0" dirty="0"/>
                        <a:t>0.45 b</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6994442"/>
                  </a:ext>
                </a:extLst>
              </a:tr>
              <a:tr h="160020">
                <a:tc>
                  <a:txBody>
                    <a:bodyPr/>
                    <a:lstStyle/>
                    <a:p>
                      <a:r>
                        <a:rPr lang="en-US" sz="600" b="1" dirty="0"/>
                        <a:t>Electricity</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500" dirty="0"/>
                        <a:t>Conversion Efficiency</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500" b="0" dirty="0"/>
                        <a:t>0.20 b</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8512957"/>
                  </a:ext>
                </a:extLst>
              </a:tr>
              <a:tr h="160020">
                <a:tc>
                  <a:txBody>
                    <a:bodyPr/>
                    <a:lstStyle/>
                    <a:p>
                      <a:endParaRPr lang="en-US" sz="600" b="1" dirty="0"/>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500" b="1" dirty="0">
                          <a:solidFill>
                            <a:schemeClr val="tx1"/>
                          </a:solidFill>
                        </a:rPr>
                        <a:t>CH</a:t>
                      </a:r>
                      <a:r>
                        <a:rPr lang="en-US" sz="500" b="1" baseline="-25000" dirty="0">
                          <a:solidFill>
                            <a:schemeClr val="tx1"/>
                          </a:solidFill>
                        </a:rPr>
                        <a:t>4</a:t>
                      </a:r>
                      <a:r>
                        <a:rPr lang="en-US" sz="500" b="1" dirty="0">
                          <a:solidFill>
                            <a:schemeClr val="tx1"/>
                          </a:solidFill>
                        </a:rPr>
                        <a:t> Recovery</a:t>
                      </a: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500" b="1" dirty="0"/>
                        <a:t>0.45 a</a:t>
                      </a: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5219560"/>
                  </a:ext>
                </a:extLst>
              </a:tr>
              <a:tr h="184386">
                <a:tc>
                  <a:txBody>
                    <a:bodyPr/>
                    <a:lstStyle/>
                    <a:p>
                      <a:endParaRPr lang="en-US" sz="800" b="1" dirty="0"/>
                    </a:p>
                  </a:txBody>
                  <a:tcPr marL="68580" marR="68580" marT="34290" marB="34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500" dirty="0"/>
                        <a:t>Yield Improvement</a:t>
                      </a:r>
                      <a:endParaRPr lang="en-US" sz="500" b="1" dirty="0"/>
                    </a:p>
                  </a:txBody>
                  <a:tcPr marL="68580" marR="68580" marT="34290" marB="34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500" b="0" dirty="0"/>
                        <a:t>0.18 b</a:t>
                      </a:r>
                    </a:p>
                  </a:txBody>
                  <a:tcPr marL="68580" marR="68580" marT="34290" marB="3429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20817870"/>
                  </a:ext>
                </a:extLst>
              </a:tr>
            </a:tbl>
          </a:graphicData>
        </a:graphic>
      </p:graphicFrame>
    </p:spTree>
    <p:extLst>
      <p:ext uri="{BB962C8B-B14F-4D97-AF65-F5344CB8AC3E}">
        <p14:creationId xmlns:p14="http://schemas.microsoft.com/office/powerpoint/2010/main" val="3075212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25E7C4-9EE6-4D39-8825-24D412B3B67E}"/>
              </a:ext>
            </a:extLst>
          </p:cNvPr>
          <p:cNvSpPr>
            <a:spLocks noGrp="1"/>
          </p:cNvSpPr>
          <p:nvPr>
            <p:ph type="body" sz="quarter" idx="10"/>
          </p:nvPr>
        </p:nvSpPr>
        <p:spPr/>
        <p:txBody>
          <a:bodyPr/>
          <a:lstStyle/>
          <a:p>
            <a:r>
              <a:rPr lang="en-US" dirty="0"/>
              <a:t>ROTUS Results</a:t>
            </a:r>
          </a:p>
        </p:txBody>
      </p:sp>
      <p:sp>
        <p:nvSpPr>
          <p:cNvPr id="3" name="Text Placeholder 2">
            <a:extLst>
              <a:ext uri="{FF2B5EF4-FFF2-40B4-BE49-F238E27FC236}">
                <a16:creationId xmlns:a16="http://schemas.microsoft.com/office/drawing/2014/main" id="{6F0D1185-EE4D-4698-A89F-5F94BFA3A1E7}"/>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78427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Total Effects Results for ROTUS</a:t>
            </a:r>
          </a:p>
        </p:txBody>
      </p:sp>
      <p:pic>
        <p:nvPicPr>
          <p:cNvPr id="3" name="pic"/>
          <p:cNvPicPr/>
          <p:nvPr/>
        </p:nvPicPr>
        <p:blipFill>
          <a:blip r:embed="rId3" cstate="print"/>
          <a:stretch>
            <a:fillRect/>
          </a:stretch>
        </p:blipFill>
        <p:spPr>
          <a:xfrm>
            <a:off x="342900" y="1486580"/>
            <a:ext cx="6090047" cy="2716326"/>
          </a:xfrm>
          <a:prstGeom prst="rect">
            <a:avLst/>
          </a:prstGeom>
        </p:spPr>
      </p:pic>
      <p:sp>
        <p:nvSpPr>
          <p:cNvPr id="4" name="TextBox 3">
            <a:extLst>
              <a:ext uri="{FF2B5EF4-FFF2-40B4-BE49-F238E27FC236}">
                <a16:creationId xmlns:a16="http://schemas.microsoft.com/office/drawing/2014/main" id="{59C46126-A88D-4EB0-A755-DE18EAD0C206}"/>
              </a:ext>
            </a:extLst>
          </p:cNvPr>
          <p:cNvSpPr txBox="1"/>
          <p:nvPr/>
        </p:nvSpPr>
        <p:spPr>
          <a:xfrm>
            <a:off x="3481962" y="2043146"/>
            <a:ext cx="3211433" cy="1338828"/>
          </a:xfrm>
          <a:prstGeom prst="rect">
            <a:avLst/>
          </a:prstGeom>
          <a:solidFill>
            <a:schemeClr val="bg1"/>
          </a:solidFill>
        </p:spPr>
        <p:txBody>
          <a:bodyPr wrap="square" rtlCol="0">
            <a:spAutoFit/>
          </a:bodyPr>
          <a:lstStyle/>
          <a:p>
            <a:pPr marL="128588" indent="-128588">
              <a:buFont typeface="Arial" panose="020B0604020202020204" pitchFamily="34" charset="0"/>
              <a:buChar char="•"/>
            </a:pPr>
            <a:r>
              <a:rPr lang="en-US" sz="900" dirty="0"/>
              <a:t>CNG is generally the most attractive technology across biogas sources. </a:t>
            </a:r>
          </a:p>
          <a:p>
            <a:pPr marL="471488" lvl="1" indent="-128588">
              <a:buFont typeface="Arial" panose="020B0604020202020204" pitchFamily="34" charset="0"/>
              <a:buChar char="•"/>
            </a:pPr>
            <a:r>
              <a:rPr lang="en-US" sz="900" dirty="0"/>
              <a:t>We assume CNG is only used on-site</a:t>
            </a:r>
          </a:p>
          <a:p>
            <a:pPr marL="471488" lvl="1" indent="-128588">
              <a:buFont typeface="Arial" panose="020B0604020202020204" pitchFamily="34" charset="0"/>
              <a:buChar char="•"/>
            </a:pPr>
            <a:r>
              <a:rPr lang="en-US" sz="900" dirty="0"/>
              <a:t>We assume wholesale NG prices for CNG</a:t>
            </a:r>
          </a:p>
          <a:p>
            <a:pPr marL="471488" lvl="1" indent="-128588">
              <a:buFont typeface="Arial" panose="020B0604020202020204" pitchFamily="34" charset="0"/>
              <a:buChar char="•"/>
            </a:pPr>
            <a:r>
              <a:rPr lang="en-US" sz="900" dirty="0"/>
              <a:t>CNG is eligible for D3 RINS</a:t>
            </a:r>
          </a:p>
          <a:p>
            <a:pPr marL="128588" indent="-128588">
              <a:buFont typeface="Arial" panose="020B0604020202020204" pitchFamily="34" charset="0"/>
              <a:buChar char="•"/>
            </a:pPr>
            <a:r>
              <a:rPr lang="en-US" sz="900" dirty="0"/>
              <a:t>In terms of total energy production, process efficiency and yield improvements for CNG are the most influential factors for total energy production from biogas in ROTUS.</a:t>
            </a:r>
          </a:p>
          <a:p>
            <a:pPr marL="128588" indent="-128588">
              <a:buFont typeface="Arial" panose="020B0604020202020204" pitchFamily="34" charset="0"/>
              <a:buChar char="•"/>
            </a:pPr>
            <a:endParaRPr lang="en-US" sz="900" dirty="0"/>
          </a:p>
        </p:txBody>
      </p:sp>
      <p:sp>
        <p:nvSpPr>
          <p:cNvPr id="5" name="TextBox 4">
            <a:extLst>
              <a:ext uri="{FF2B5EF4-FFF2-40B4-BE49-F238E27FC236}">
                <a16:creationId xmlns:a16="http://schemas.microsoft.com/office/drawing/2014/main" id="{CB9DB411-4CD8-454B-B273-4A4A03EE29EB}"/>
              </a:ext>
            </a:extLst>
          </p:cNvPr>
          <p:cNvSpPr txBox="1"/>
          <p:nvPr/>
        </p:nvSpPr>
        <p:spPr>
          <a:xfrm rot="18575512">
            <a:off x="1071130" y="2649205"/>
            <a:ext cx="1063112" cy="253916"/>
          </a:xfrm>
          <a:prstGeom prst="rect">
            <a:avLst/>
          </a:prstGeom>
          <a:noFill/>
        </p:spPr>
        <p:txBody>
          <a:bodyPr wrap="none" rtlCol="0">
            <a:spAutoFit/>
          </a:bodyPr>
          <a:lstStyle/>
          <a:p>
            <a:r>
              <a:rPr lang="en-US" sz="1050" dirty="0"/>
              <a:t>Efficiency (CNG)</a:t>
            </a:r>
          </a:p>
        </p:txBody>
      </p:sp>
      <p:sp>
        <p:nvSpPr>
          <p:cNvPr id="6" name="TextBox 5">
            <a:extLst>
              <a:ext uri="{FF2B5EF4-FFF2-40B4-BE49-F238E27FC236}">
                <a16:creationId xmlns:a16="http://schemas.microsoft.com/office/drawing/2014/main" id="{385635E7-AF3C-49D2-BBC7-A6521D12AE43}"/>
              </a:ext>
            </a:extLst>
          </p:cNvPr>
          <p:cNvSpPr txBox="1"/>
          <p:nvPr/>
        </p:nvSpPr>
        <p:spPr>
          <a:xfrm rot="18575512">
            <a:off x="1289454" y="2717785"/>
            <a:ext cx="1633781" cy="253916"/>
          </a:xfrm>
          <a:prstGeom prst="rect">
            <a:avLst/>
          </a:prstGeom>
          <a:noFill/>
        </p:spPr>
        <p:txBody>
          <a:bodyPr wrap="none" rtlCol="0">
            <a:spAutoFit/>
          </a:bodyPr>
          <a:lstStyle/>
          <a:p>
            <a:r>
              <a:rPr lang="en-US" sz="1050" dirty="0"/>
              <a:t>Yield Improvements (CNG)</a:t>
            </a:r>
          </a:p>
        </p:txBody>
      </p:sp>
      <p:sp>
        <p:nvSpPr>
          <p:cNvPr id="7" name="TextBox 6">
            <a:extLst>
              <a:ext uri="{FF2B5EF4-FFF2-40B4-BE49-F238E27FC236}">
                <a16:creationId xmlns:a16="http://schemas.microsoft.com/office/drawing/2014/main" id="{0F48BD29-9E86-464C-B1DA-303DD70D30AB}"/>
              </a:ext>
            </a:extLst>
          </p:cNvPr>
          <p:cNvSpPr txBox="1"/>
          <p:nvPr/>
        </p:nvSpPr>
        <p:spPr>
          <a:xfrm rot="18575512">
            <a:off x="1849214" y="2881071"/>
            <a:ext cx="1521570" cy="253916"/>
          </a:xfrm>
          <a:prstGeom prst="rect">
            <a:avLst/>
          </a:prstGeom>
          <a:noFill/>
        </p:spPr>
        <p:txBody>
          <a:bodyPr wrap="none" rtlCol="0">
            <a:spAutoFit/>
          </a:bodyPr>
          <a:lstStyle/>
          <a:p>
            <a:r>
              <a:rPr lang="en-US" sz="1050" dirty="0"/>
              <a:t>Decomposition Rate (LF)</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Among Biogas Sources: ROTUS</a:t>
            </a:r>
          </a:p>
        </p:txBody>
      </p:sp>
      <p:graphicFrame>
        <p:nvGraphicFramePr>
          <p:cNvPr id="6" name="Table 5">
            <a:extLst>
              <a:ext uri="{FF2B5EF4-FFF2-40B4-BE49-F238E27FC236}">
                <a16:creationId xmlns:a16="http://schemas.microsoft.com/office/drawing/2014/main" id="{444AE9E1-84C9-4684-ACA5-515921BD4A7D}"/>
              </a:ext>
            </a:extLst>
          </p:cNvPr>
          <p:cNvGraphicFramePr>
            <a:graphicFrameLocks noGrp="1"/>
          </p:cNvGraphicFramePr>
          <p:nvPr>
            <p:extLst/>
          </p:nvPr>
        </p:nvGraphicFramePr>
        <p:xfrm>
          <a:off x="342900" y="1447366"/>
          <a:ext cx="4151710" cy="2200622"/>
        </p:xfrm>
        <a:graphic>
          <a:graphicData uri="http://schemas.openxmlformats.org/drawingml/2006/table">
            <a:tbl>
              <a:tblPr firstRow="1" bandRow="1">
                <a:tableStyleId>{93296810-A885-4BE3-A3E7-6D5BEEA58F35}</a:tableStyleId>
              </a:tblPr>
              <a:tblGrid>
                <a:gridCol w="1143000">
                  <a:extLst>
                    <a:ext uri="{9D8B030D-6E8A-4147-A177-3AD203B41FA5}">
                      <a16:colId xmlns:a16="http://schemas.microsoft.com/office/drawing/2014/main" val="2668731499"/>
                    </a:ext>
                  </a:extLst>
                </a:gridCol>
                <a:gridCol w="1865710">
                  <a:extLst>
                    <a:ext uri="{9D8B030D-6E8A-4147-A177-3AD203B41FA5}">
                      <a16:colId xmlns:a16="http://schemas.microsoft.com/office/drawing/2014/main" val="1239937221"/>
                    </a:ext>
                  </a:extLst>
                </a:gridCol>
                <a:gridCol w="1143000">
                  <a:extLst>
                    <a:ext uri="{9D8B030D-6E8A-4147-A177-3AD203B41FA5}">
                      <a16:colId xmlns:a16="http://schemas.microsoft.com/office/drawing/2014/main" val="2431067622"/>
                    </a:ext>
                  </a:extLst>
                </a:gridCol>
              </a:tblGrid>
              <a:tr h="278130">
                <a:tc>
                  <a:txBody>
                    <a:bodyPr/>
                    <a:lstStyle/>
                    <a:p>
                      <a:r>
                        <a:rPr lang="en-US" sz="900" dirty="0"/>
                        <a:t>Biogas Source</a:t>
                      </a:r>
                    </a:p>
                  </a:txBody>
                  <a:tcPr marL="68580" marR="68580" marT="34290" marB="34290"/>
                </a:tc>
                <a:tc>
                  <a:txBody>
                    <a:bodyPr/>
                    <a:lstStyle/>
                    <a:p>
                      <a:r>
                        <a:rPr lang="en-US" sz="900" dirty="0"/>
                        <a:t>Model Factor</a:t>
                      </a:r>
                    </a:p>
                  </a:txBody>
                  <a:tcPr marL="68580" marR="68580" marT="34290" marB="34290"/>
                </a:tc>
                <a:tc>
                  <a:txBody>
                    <a:bodyPr/>
                    <a:lstStyle/>
                    <a:p>
                      <a:r>
                        <a:rPr lang="en-US" sz="900" dirty="0" err="1"/>
                        <a:t>S</a:t>
                      </a:r>
                      <a:r>
                        <a:rPr lang="en-US" sz="900" baseline="-25000" dirty="0" err="1"/>
                        <a:t>ti</a:t>
                      </a:r>
                      <a:endParaRPr lang="en-US" sz="900" baseline="-25000" dirty="0"/>
                    </a:p>
                  </a:txBody>
                  <a:tcPr marL="68580" marR="68580" marT="34290" marB="34290"/>
                </a:tc>
                <a:extLst>
                  <a:ext uri="{0D108BD9-81ED-4DB2-BD59-A6C34878D82A}">
                    <a16:rowId xmlns:a16="http://schemas.microsoft.com/office/drawing/2014/main" val="87450710"/>
                  </a:ext>
                </a:extLst>
              </a:tr>
              <a:tr h="207992">
                <a:tc>
                  <a:txBody>
                    <a:bodyPr/>
                    <a:lstStyle/>
                    <a:p>
                      <a:r>
                        <a:rPr lang="en-US" sz="800" b="1" dirty="0"/>
                        <a:t>POTW</a:t>
                      </a:r>
                    </a:p>
                  </a:txBody>
                  <a:tcPr marL="68580" marR="68580" marT="34290" marB="34290"/>
                </a:tc>
                <a:tc>
                  <a:txBody>
                    <a:bodyPr/>
                    <a:lstStyle/>
                    <a:p>
                      <a:r>
                        <a:rPr lang="en-US" sz="800" b="0" dirty="0"/>
                        <a:t>CNG Conversion Efficiency</a:t>
                      </a:r>
                    </a:p>
                  </a:txBody>
                  <a:tcPr marL="68580" marR="68580" marT="34290" marB="34290"/>
                </a:tc>
                <a:tc>
                  <a:txBody>
                    <a:bodyPr/>
                    <a:lstStyle/>
                    <a:p>
                      <a:r>
                        <a:rPr lang="en-US" sz="800" b="0" dirty="0"/>
                        <a:t>0.12 b</a:t>
                      </a:r>
                    </a:p>
                  </a:txBody>
                  <a:tcPr marL="68580" marR="68580" marT="34290" marB="34290"/>
                </a:tc>
                <a:extLst>
                  <a:ext uri="{0D108BD9-81ED-4DB2-BD59-A6C34878D82A}">
                    <a16:rowId xmlns:a16="http://schemas.microsoft.com/office/drawing/2014/main" val="2867261431"/>
                  </a:ext>
                </a:extLst>
              </a:tr>
              <a:tr h="188595">
                <a:tc>
                  <a:txBody>
                    <a:bodyPr/>
                    <a:lstStyle/>
                    <a:p>
                      <a:endParaRPr lang="en-US" sz="800" b="1" dirty="0"/>
                    </a:p>
                  </a:txBody>
                  <a:tcPr marL="68580" marR="68580" marT="34290" marB="34290"/>
                </a:tc>
                <a:tc>
                  <a:txBody>
                    <a:bodyPr/>
                    <a:lstStyle/>
                    <a:p>
                      <a:r>
                        <a:rPr lang="en-US" sz="800" b="0" dirty="0"/>
                        <a:t>CNG Yield Improvement</a:t>
                      </a:r>
                    </a:p>
                  </a:txBody>
                  <a:tcPr marL="68580" marR="68580" marT="34290" marB="34290"/>
                </a:tc>
                <a:tc>
                  <a:txBody>
                    <a:bodyPr/>
                    <a:lstStyle/>
                    <a:p>
                      <a:r>
                        <a:rPr lang="en-US" sz="800" b="0" dirty="0"/>
                        <a:t>0.08 b</a:t>
                      </a:r>
                    </a:p>
                  </a:txBody>
                  <a:tcPr marL="68580" marR="68580" marT="34290" marB="34290"/>
                </a:tc>
                <a:extLst>
                  <a:ext uri="{0D108BD9-81ED-4DB2-BD59-A6C34878D82A}">
                    <a16:rowId xmlns:a16="http://schemas.microsoft.com/office/drawing/2014/main" val="2997642151"/>
                  </a:ext>
                </a:extLst>
              </a:tr>
              <a:tr h="188595">
                <a:tc>
                  <a:txBody>
                    <a:bodyPr/>
                    <a:lstStyle/>
                    <a:p>
                      <a:endParaRPr lang="en-US" sz="8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800" b="1" dirty="0"/>
                        <a:t>AD Yield</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800" b="1" dirty="0"/>
                        <a:t>0.60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549103"/>
                  </a:ext>
                </a:extLst>
              </a:tr>
              <a:tr h="188595">
                <a:tc>
                  <a:txBody>
                    <a:bodyPr/>
                    <a:lstStyle/>
                    <a:p>
                      <a:r>
                        <a:rPr lang="en-US" sz="800" b="1" dirty="0"/>
                        <a:t>CAFO</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800" b="1" dirty="0"/>
                        <a:t>Project Delay</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800" b="1" dirty="0"/>
                        <a:t>0.40 a</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09330118"/>
                  </a:ext>
                </a:extLst>
              </a:tr>
              <a:tr h="188595">
                <a:tc>
                  <a:txBody>
                    <a:bodyPr/>
                    <a:lstStyle/>
                    <a:p>
                      <a:endParaRPr lang="en-US" sz="800" b="1" dirty="0"/>
                    </a:p>
                  </a:txBody>
                  <a:tcPr marL="68580" marR="68580" marT="34290" marB="34290"/>
                </a:tc>
                <a:tc>
                  <a:txBody>
                    <a:bodyPr/>
                    <a:lstStyle/>
                    <a:p>
                      <a:r>
                        <a:rPr lang="en-US" sz="800" b="0" dirty="0"/>
                        <a:t>CNG Conversion Efficiency</a:t>
                      </a:r>
                    </a:p>
                  </a:txBody>
                  <a:tcPr marL="68580" marR="68580" marT="34290" marB="34290"/>
                </a:tc>
                <a:tc>
                  <a:txBody>
                    <a:bodyPr/>
                    <a:lstStyle/>
                    <a:p>
                      <a:r>
                        <a:rPr lang="en-US" sz="800" b="0" dirty="0">
                          <a:solidFill>
                            <a:schemeClr val="tx1"/>
                          </a:solidFill>
                        </a:rPr>
                        <a:t>0.20 b</a:t>
                      </a:r>
                    </a:p>
                  </a:txBody>
                  <a:tcPr marL="68580" marR="68580" marT="34290" marB="34290"/>
                </a:tc>
                <a:extLst>
                  <a:ext uri="{0D108BD9-81ED-4DB2-BD59-A6C34878D82A}">
                    <a16:rowId xmlns:a16="http://schemas.microsoft.com/office/drawing/2014/main" val="1076884663"/>
                  </a:ext>
                </a:extLst>
              </a:tr>
              <a:tr h="188595">
                <a:tc>
                  <a:txBody>
                    <a:bodyPr/>
                    <a:lstStyle/>
                    <a:p>
                      <a:endParaRPr lang="en-US" sz="8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800" b="0" dirty="0"/>
                        <a:t>CNG Yield Improvement</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800" b="0" dirty="0">
                          <a:solidFill>
                            <a:schemeClr val="tx1"/>
                          </a:solidFill>
                        </a:rPr>
                        <a:t>0.15 b</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919600"/>
                  </a:ext>
                </a:extLst>
              </a:tr>
              <a:tr h="188595">
                <a:tc>
                  <a:txBody>
                    <a:bodyPr/>
                    <a:lstStyle/>
                    <a:p>
                      <a:r>
                        <a:rPr lang="en-US" sz="800" b="1" dirty="0"/>
                        <a:t>Landfill</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33333"/>
                          </a:solidFill>
                          <a:effectLst/>
                          <a:uLnTx/>
                          <a:uFillTx/>
                          <a:latin typeface="Calibri"/>
                          <a:ea typeface="+mn-ea"/>
                          <a:cs typeface="+mn-cs"/>
                        </a:rPr>
                        <a:t>CNG Conversion Efficiency</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dirty="0"/>
                        <a:t>0.20 a</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7768275"/>
                  </a:ext>
                </a:extLst>
              </a:tr>
              <a:tr h="188595">
                <a:tc>
                  <a:txBody>
                    <a:bodyPr/>
                    <a:lstStyle/>
                    <a:p>
                      <a:endParaRPr lang="en-US" sz="800" b="1" dirty="0"/>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alibri"/>
                          <a:ea typeface="+mn-ea"/>
                          <a:cs typeface="+mn-cs"/>
                        </a:rPr>
                        <a:t>Elec Conversion Efficiency</a:t>
                      </a: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dirty="0"/>
                        <a:t>0.12 b</a:t>
                      </a: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6520594"/>
                  </a:ext>
                </a:extLst>
              </a:tr>
              <a:tr h="188595">
                <a:tc>
                  <a:txBody>
                    <a:bodyPr/>
                    <a:lstStyle/>
                    <a:p>
                      <a:endParaRPr lang="en-US" sz="800" b="1" dirty="0"/>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solidFill>
                          <a:effectLst/>
                          <a:uLnTx/>
                          <a:uFillTx/>
                          <a:latin typeface="Calibri"/>
                          <a:ea typeface="+mn-ea"/>
                          <a:cs typeface="+mn-cs"/>
                        </a:rPr>
                        <a:t>CNG Yield Improvement</a:t>
                      </a:r>
                      <a:endParaRPr kumimoji="0" lang="en-US" sz="800" b="0" i="0" u="none" strike="noStrike" kern="1200" cap="none" spc="0" normalizeH="0" baseline="0" noProof="0" dirty="0">
                        <a:ln>
                          <a:noFill/>
                        </a:ln>
                        <a:solidFill>
                          <a:srgbClr val="333333"/>
                        </a:solidFill>
                        <a:effectLst/>
                        <a:uLnTx/>
                        <a:uFillTx/>
                        <a:latin typeface="Calibri"/>
                        <a:ea typeface="+mn-ea"/>
                        <a:cs typeface="+mn-cs"/>
                      </a:endParaRP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dirty="0"/>
                        <a:t>0.15 ab</a:t>
                      </a: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6127111"/>
                  </a:ext>
                </a:extLst>
              </a:tr>
              <a:tr h="188595">
                <a:tc>
                  <a:txBody>
                    <a:bodyPr/>
                    <a:lstStyle/>
                    <a:p>
                      <a:endParaRPr lang="en-US" sz="800" b="1" dirty="0"/>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alibri"/>
                          <a:ea typeface="+mn-ea"/>
                          <a:cs typeface="+mn-cs"/>
                        </a:rPr>
                        <a:t>Elec Yield Improvement</a:t>
                      </a: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dirty="0"/>
                        <a:t>0.10 b</a:t>
                      </a: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1256863"/>
                  </a:ext>
                </a:extLst>
              </a:tr>
            </a:tbl>
          </a:graphicData>
        </a:graphic>
      </p:graphicFrame>
      <p:sp>
        <p:nvSpPr>
          <p:cNvPr id="3" name="TextBox 2">
            <a:extLst>
              <a:ext uri="{FF2B5EF4-FFF2-40B4-BE49-F238E27FC236}">
                <a16:creationId xmlns:a16="http://schemas.microsoft.com/office/drawing/2014/main" id="{2B94CC64-0FD1-4C1A-B7BC-E3E274CD8ACA}"/>
              </a:ext>
            </a:extLst>
          </p:cNvPr>
          <p:cNvSpPr txBox="1"/>
          <p:nvPr/>
        </p:nvSpPr>
        <p:spPr>
          <a:xfrm>
            <a:off x="4472202" y="1447367"/>
            <a:ext cx="2528256" cy="1708160"/>
          </a:xfrm>
          <a:prstGeom prst="rect">
            <a:avLst/>
          </a:prstGeom>
          <a:noFill/>
        </p:spPr>
        <p:txBody>
          <a:bodyPr wrap="none" rtlCol="0">
            <a:spAutoFit/>
          </a:bodyPr>
          <a:lstStyle/>
          <a:p>
            <a:pPr marL="214313" indent="-214313">
              <a:buFont typeface="Arial" panose="020B0604020202020204" pitchFamily="34" charset="0"/>
              <a:buChar char="•"/>
            </a:pPr>
            <a:r>
              <a:rPr lang="en-US" sz="1050" dirty="0"/>
              <a:t>Technoeconomic parameters tend to </a:t>
            </a:r>
          </a:p>
          <a:p>
            <a:r>
              <a:rPr lang="en-US" sz="1050" dirty="0"/>
              <a:t>        be the most influential determinants </a:t>
            </a:r>
          </a:p>
          <a:p>
            <a:r>
              <a:rPr lang="en-US" sz="1050" dirty="0"/>
              <a:t>        of total energy production across </a:t>
            </a:r>
          </a:p>
          <a:p>
            <a:r>
              <a:rPr lang="en-US" sz="1050" dirty="0"/>
              <a:t>        biogas sources. </a:t>
            </a:r>
          </a:p>
          <a:p>
            <a:pPr marL="214313" indent="-214313">
              <a:buFont typeface="Arial" panose="020B0604020202020204" pitchFamily="34" charset="0"/>
              <a:buChar char="•"/>
            </a:pPr>
            <a:r>
              <a:rPr lang="en-US" sz="1050" dirty="0"/>
              <a:t>Our default assumptions for efficiency</a:t>
            </a:r>
          </a:p>
          <a:p>
            <a:r>
              <a:rPr lang="en-US" sz="1050" dirty="0"/>
              <a:t>        are conservative and based on current</a:t>
            </a:r>
          </a:p>
          <a:p>
            <a:r>
              <a:rPr lang="en-US" sz="1050" dirty="0"/>
              <a:t>        installed capital – not state of the art.</a:t>
            </a:r>
          </a:p>
          <a:p>
            <a:pPr marL="214313" indent="-214313">
              <a:buFont typeface="Arial" panose="020B0604020202020204" pitchFamily="34" charset="0"/>
              <a:buChar char="•"/>
            </a:pPr>
            <a:r>
              <a:rPr lang="en-US" sz="1050" dirty="0"/>
              <a:t>Likewise, our assumptions for yields </a:t>
            </a:r>
          </a:p>
          <a:p>
            <a:r>
              <a:rPr lang="en-US" sz="1050" dirty="0"/>
              <a:t>       are conservative.</a:t>
            </a:r>
          </a:p>
          <a:p>
            <a:pPr marL="557213" lvl="1" indent="-214313">
              <a:buFont typeface="Arial" panose="020B0604020202020204" pitchFamily="34" charset="0"/>
              <a:buChar char="•"/>
            </a:pPr>
            <a:r>
              <a:rPr lang="en-US" sz="1050" dirty="0"/>
              <a:t>AD yield ~  280 M</a:t>
            </a:r>
            <a:r>
              <a:rPr lang="en-US" sz="1050" baseline="30000" dirty="0"/>
              <a:t>3</a:t>
            </a:r>
            <a:r>
              <a:rPr lang="en-US" sz="1050" dirty="0"/>
              <a:t> Mg</a:t>
            </a:r>
            <a:r>
              <a:rPr lang="en-US" sz="1050" baseline="30000" dirty="0"/>
              <a:t>-1</a:t>
            </a:r>
          </a:p>
        </p:txBody>
      </p:sp>
    </p:spTree>
    <p:extLst>
      <p:ext uri="{BB962C8B-B14F-4D97-AF65-F5344CB8AC3E}">
        <p14:creationId xmlns:p14="http://schemas.microsoft.com/office/powerpoint/2010/main" val="968986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Among Technologies: ROTUS</a:t>
            </a:r>
          </a:p>
        </p:txBody>
      </p:sp>
      <p:graphicFrame>
        <p:nvGraphicFramePr>
          <p:cNvPr id="6" name="Table 5">
            <a:extLst>
              <a:ext uri="{FF2B5EF4-FFF2-40B4-BE49-F238E27FC236}">
                <a16:creationId xmlns:a16="http://schemas.microsoft.com/office/drawing/2014/main" id="{444AE9E1-84C9-4684-ACA5-515921BD4A7D}"/>
              </a:ext>
            </a:extLst>
          </p:cNvPr>
          <p:cNvGraphicFramePr>
            <a:graphicFrameLocks noGrp="1"/>
          </p:cNvGraphicFramePr>
          <p:nvPr>
            <p:extLst/>
          </p:nvPr>
        </p:nvGraphicFramePr>
        <p:xfrm>
          <a:off x="342900" y="1431608"/>
          <a:ext cx="4151710" cy="2682240"/>
        </p:xfrm>
        <a:graphic>
          <a:graphicData uri="http://schemas.openxmlformats.org/drawingml/2006/table">
            <a:tbl>
              <a:tblPr firstRow="1" bandRow="1">
                <a:tableStyleId>{93296810-A885-4BE3-A3E7-6D5BEEA58F35}</a:tableStyleId>
              </a:tblPr>
              <a:tblGrid>
                <a:gridCol w="1147157">
                  <a:extLst>
                    <a:ext uri="{9D8B030D-6E8A-4147-A177-3AD203B41FA5}">
                      <a16:colId xmlns:a16="http://schemas.microsoft.com/office/drawing/2014/main" val="2668731499"/>
                    </a:ext>
                  </a:extLst>
                </a:gridCol>
                <a:gridCol w="1861553">
                  <a:extLst>
                    <a:ext uri="{9D8B030D-6E8A-4147-A177-3AD203B41FA5}">
                      <a16:colId xmlns:a16="http://schemas.microsoft.com/office/drawing/2014/main" val="1239937221"/>
                    </a:ext>
                  </a:extLst>
                </a:gridCol>
                <a:gridCol w="1143000">
                  <a:extLst>
                    <a:ext uri="{9D8B030D-6E8A-4147-A177-3AD203B41FA5}">
                      <a16:colId xmlns:a16="http://schemas.microsoft.com/office/drawing/2014/main" val="2431067622"/>
                    </a:ext>
                  </a:extLst>
                </a:gridCol>
              </a:tblGrid>
              <a:tr h="205740">
                <a:tc>
                  <a:txBody>
                    <a:bodyPr/>
                    <a:lstStyle/>
                    <a:p>
                      <a:r>
                        <a:rPr lang="en-US" sz="900" dirty="0"/>
                        <a:t>Technology</a:t>
                      </a:r>
                    </a:p>
                  </a:txBody>
                  <a:tcPr marL="68580" marR="68580" marT="34290" marB="34290"/>
                </a:tc>
                <a:tc>
                  <a:txBody>
                    <a:bodyPr/>
                    <a:lstStyle/>
                    <a:p>
                      <a:r>
                        <a:rPr lang="en-US" sz="900" dirty="0"/>
                        <a:t>Model Factor</a:t>
                      </a:r>
                    </a:p>
                  </a:txBody>
                  <a:tcPr marL="68580" marR="68580" marT="34290" marB="34290"/>
                </a:tc>
                <a:tc>
                  <a:txBody>
                    <a:bodyPr/>
                    <a:lstStyle/>
                    <a:p>
                      <a:r>
                        <a:rPr lang="en-US" sz="900" dirty="0" err="1"/>
                        <a:t>S</a:t>
                      </a:r>
                      <a:r>
                        <a:rPr lang="en-US" sz="900" baseline="-25000" dirty="0" err="1"/>
                        <a:t>ti</a:t>
                      </a:r>
                      <a:endParaRPr lang="en-US" sz="900" baseline="-25000" dirty="0"/>
                    </a:p>
                  </a:txBody>
                  <a:tcPr marL="68580" marR="68580" marT="34290" marB="34290"/>
                </a:tc>
                <a:extLst>
                  <a:ext uri="{0D108BD9-81ED-4DB2-BD59-A6C34878D82A}">
                    <a16:rowId xmlns:a16="http://schemas.microsoft.com/office/drawing/2014/main" val="87450710"/>
                  </a:ext>
                </a:extLst>
              </a:tr>
              <a:tr h="188595">
                <a:tc>
                  <a:txBody>
                    <a:bodyPr/>
                    <a:lstStyle/>
                    <a:p>
                      <a:r>
                        <a:rPr lang="en-US" sz="800" b="1" dirty="0"/>
                        <a:t>CHP</a:t>
                      </a:r>
                    </a:p>
                  </a:txBody>
                  <a:tcPr marL="68580" marR="68580" marT="34290" marB="34290"/>
                </a:tc>
                <a:tc>
                  <a:txBody>
                    <a:bodyPr/>
                    <a:lstStyle/>
                    <a:p>
                      <a:r>
                        <a:rPr lang="en-US" sz="800" b="1" dirty="0"/>
                        <a:t>Conversion Efficiency</a:t>
                      </a:r>
                    </a:p>
                  </a:txBody>
                  <a:tcPr marL="68580" marR="68580" marT="34290" marB="34290"/>
                </a:tc>
                <a:tc>
                  <a:txBody>
                    <a:bodyPr/>
                    <a:lstStyle/>
                    <a:p>
                      <a:r>
                        <a:rPr lang="en-US" sz="800" b="1" dirty="0"/>
                        <a:t>0.30 a</a:t>
                      </a:r>
                    </a:p>
                  </a:txBody>
                  <a:tcPr marL="68580" marR="68580" marT="34290" marB="34290"/>
                </a:tc>
                <a:extLst>
                  <a:ext uri="{0D108BD9-81ED-4DB2-BD59-A6C34878D82A}">
                    <a16:rowId xmlns:a16="http://schemas.microsoft.com/office/drawing/2014/main" val="2867261431"/>
                  </a:ext>
                </a:extLst>
              </a:tr>
              <a:tr h="188595">
                <a:tc>
                  <a:txBody>
                    <a:bodyPr/>
                    <a:lstStyle/>
                    <a:p>
                      <a:endParaRPr lang="en-US" sz="800" b="1" dirty="0"/>
                    </a:p>
                  </a:txBody>
                  <a:tcPr marL="68580" marR="68580" marT="34290" marB="34290"/>
                </a:tc>
                <a:tc>
                  <a:txBody>
                    <a:bodyPr/>
                    <a:lstStyle/>
                    <a:p>
                      <a:r>
                        <a:rPr lang="en-US" sz="800" b="1" dirty="0"/>
                        <a:t>Renewable Elec Credits</a:t>
                      </a:r>
                    </a:p>
                  </a:txBody>
                  <a:tcPr marL="68580" marR="68580" marT="34290" marB="34290"/>
                </a:tc>
                <a:tc>
                  <a:txBody>
                    <a:bodyPr/>
                    <a:lstStyle/>
                    <a:p>
                      <a:r>
                        <a:rPr lang="en-US" sz="800" b="1" dirty="0"/>
                        <a:t>0.25 a</a:t>
                      </a:r>
                    </a:p>
                  </a:txBody>
                  <a:tcPr marL="68580" marR="68580" marT="34290" marB="34290"/>
                </a:tc>
                <a:extLst>
                  <a:ext uri="{0D108BD9-81ED-4DB2-BD59-A6C34878D82A}">
                    <a16:rowId xmlns:a16="http://schemas.microsoft.com/office/drawing/2014/main" val="2997642151"/>
                  </a:ext>
                </a:extLst>
              </a:tr>
              <a:tr h="188595">
                <a:tc>
                  <a:txBody>
                    <a:bodyPr/>
                    <a:lstStyle/>
                    <a:p>
                      <a:endParaRPr lang="en-US" sz="800" b="1"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t>Yield Improvement</a:t>
                      </a: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800" b="1" dirty="0"/>
                        <a:t>0.30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549103"/>
                  </a:ext>
                </a:extLst>
              </a:tr>
              <a:tr h="188595">
                <a:tc>
                  <a:txBody>
                    <a:bodyPr/>
                    <a:lstStyle/>
                    <a:p>
                      <a:r>
                        <a:rPr lang="en-US" sz="800" b="1" dirty="0"/>
                        <a:t>CNG</a:t>
                      </a:r>
                    </a:p>
                  </a:txBody>
                  <a:tcPr marL="68580" marR="68580" marT="34290" marB="34290">
                    <a:lnT w="12700" cap="flat" cmpd="sng" algn="ctr">
                      <a:solidFill>
                        <a:schemeClr val="tx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t>Conversion Efficiency</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800" b="1" dirty="0"/>
                        <a:t>0.40 a</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09330118"/>
                  </a:ext>
                </a:extLst>
              </a:tr>
              <a:tr h="188595">
                <a:tc>
                  <a:txBody>
                    <a:bodyPr/>
                    <a:lstStyle/>
                    <a:p>
                      <a:endParaRPr lang="en-US" sz="800" b="0"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0" dirty="0">
                          <a:solidFill>
                            <a:schemeClr val="tx1"/>
                          </a:solidFill>
                        </a:rPr>
                        <a:t>Renewable ID Number Credit</a:t>
                      </a:r>
                    </a:p>
                  </a:txBody>
                  <a:tcPr marL="68580" marR="68580" marT="34290" marB="34290"/>
                </a:tc>
                <a:tc>
                  <a:txBody>
                    <a:bodyPr/>
                    <a:lstStyle/>
                    <a:p>
                      <a:r>
                        <a:rPr lang="en-US" sz="800" b="0" dirty="0">
                          <a:solidFill>
                            <a:schemeClr val="tx1"/>
                          </a:solidFill>
                        </a:rPr>
                        <a:t>0.08 d</a:t>
                      </a:r>
                    </a:p>
                  </a:txBody>
                  <a:tcPr marL="68580" marR="68580" marT="34290" marB="34290"/>
                </a:tc>
                <a:extLst>
                  <a:ext uri="{0D108BD9-81ED-4DB2-BD59-A6C34878D82A}">
                    <a16:rowId xmlns:a16="http://schemas.microsoft.com/office/drawing/2014/main" val="1076884663"/>
                  </a:ext>
                </a:extLst>
              </a:tr>
              <a:tr h="188595">
                <a:tc>
                  <a:txBody>
                    <a:bodyPr/>
                    <a:lstStyle/>
                    <a:p>
                      <a:endParaRPr lang="en-US" sz="800" b="0"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0" dirty="0"/>
                        <a:t>Yield Improvement</a:t>
                      </a:r>
                      <a:endParaRPr lang="en-US" sz="800" b="0" dirty="0">
                        <a:solidFill>
                          <a:schemeClr val="tx1"/>
                        </a:solidFill>
                      </a:endParaRPr>
                    </a:p>
                  </a:txBody>
                  <a:tcPr marL="68580" marR="68580" marT="34290" marB="34290"/>
                </a:tc>
                <a:tc>
                  <a:txBody>
                    <a:bodyPr/>
                    <a:lstStyle/>
                    <a:p>
                      <a:r>
                        <a:rPr lang="en-US" sz="800" b="0" dirty="0">
                          <a:solidFill>
                            <a:schemeClr val="tx1"/>
                          </a:solidFill>
                        </a:rPr>
                        <a:t>0.30 b </a:t>
                      </a:r>
                    </a:p>
                  </a:txBody>
                  <a:tcPr marL="68580" marR="68580" marT="34290" marB="34290"/>
                </a:tc>
                <a:extLst>
                  <a:ext uri="{0D108BD9-81ED-4DB2-BD59-A6C34878D82A}">
                    <a16:rowId xmlns:a16="http://schemas.microsoft.com/office/drawing/2014/main" val="1271872156"/>
                  </a:ext>
                </a:extLst>
              </a:tr>
              <a:tr h="188595">
                <a:tc>
                  <a:txBody>
                    <a:bodyPr/>
                    <a:lstStyle/>
                    <a:p>
                      <a:endParaRPr lang="en-US" sz="800" b="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0" dirty="0"/>
                        <a:t>Renewable Elec Credits</a:t>
                      </a:r>
                      <a:endParaRPr lang="en-US" sz="800" b="0" dirty="0">
                        <a:solidFill>
                          <a:schemeClr val="tx1"/>
                        </a:solidFill>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r>
                        <a:rPr lang="en-US" sz="800" b="0" dirty="0">
                          <a:solidFill>
                            <a:schemeClr val="tx1"/>
                          </a:solidFill>
                        </a:rPr>
                        <a:t>0.20 c</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919600"/>
                  </a:ext>
                </a:extLst>
              </a:tr>
              <a:tr h="188595">
                <a:tc>
                  <a:txBody>
                    <a:bodyPr/>
                    <a:lstStyle/>
                    <a:p>
                      <a:r>
                        <a:rPr lang="en-US" sz="800" b="1" dirty="0"/>
                        <a:t> PNG</a:t>
                      </a:r>
                    </a:p>
                  </a:txBody>
                  <a:tcPr marL="68580" marR="68580" marT="34290" marB="34290">
                    <a:lnT w="12700" cap="flat" cmpd="sng" algn="ctr">
                      <a:solidFill>
                        <a:schemeClr val="tx1"/>
                      </a:solidFill>
                      <a:prstDash val="solid"/>
                      <a:round/>
                      <a:headEnd type="none" w="med" len="med"/>
                      <a:tailEnd type="none" w="med" len="med"/>
                    </a:lnT>
                    <a:lnB w="12700" cmpd="sng">
                      <a:noFill/>
                    </a:lnB>
                  </a:tcPr>
                </a:tc>
                <a:tc>
                  <a:txBody>
                    <a:bodyPr/>
                    <a:lstStyle/>
                    <a:p>
                      <a:r>
                        <a:rPr lang="en-US" sz="800" b="0" dirty="0"/>
                        <a:t>Conversion Efficiency</a:t>
                      </a:r>
                    </a:p>
                  </a:txBody>
                  <a:tcPr marL="68580" marR="68580" marT="34290" marB="34290">
                    <a:lnT w="12700" cap="flat" cmpd="sng" algn="ctr">
                      <a:solidFill>
                        <a:schemeClr val="tx1"/>
                      </a:solidFill>
                      <a:prstDash val="solid"/>
                      <a:round/>
                      <a:headEnd type="none" w="med" len="med"/>
                      <a:tailEnd type="none" w="med" len="med"/>
                    </a:lnT>
                    <a:lnB w="12700" cmpd="sng">
                      <a:noFill/>
                    </a:lnB>
                  </a:tcPr>
                </a:tc>
                <a:tc>
                  <a:txBody>
                    <a:bodyPr/>
                    <a:lstStyle/>
                    <a:p>
                      <a:r>
                        <a:rPr lang="en-US" sz="800" b="0" dirty="0"/>
                        <a:t>0.27 ab</a:t>
                      </a:r>
                    </a:p>
                  </a:txBody>
                  <a:tcPr marL="68580" marR="68580" marT="34290" marB="34290">
                    <a:lnT w="12700" cap="flat" cmpd="sng" algn="ctr">
                      <a:solidFill>
                        <a:schemeClr val="tx1"/>
                      </a:solidFill>
                      <a:prstDash val="solid"/>
                      <a:round/>
                      <a:headEnd type="none" w="med" len="med"/>
                      <a:tailEnd type="none" w="med" len="med"/>
                    </a:lnT>
                    <a:lnB w="12700" cmpd="sng">
                      <a:noFill/>
                    </a:lnB>
                  </a:tcPr>
                </a:tc>
                <a:extLst>
                  <a:ext uri="{0D108BD9-81ED-4DB2-BD59-A6C34878D82A}">
                    <a16:rowId xmlns:a16="http://schemas.microsoft.com/office/drawing/2014/main" val="2924125946"/>
                  </a:ext>
                </a:extLst>
              </a:tr>
              <a:tr h="188595">
                <a:tc>
                  <a:txBody>
                    <a:bodyPr/>
                    <a:lstStyle/>
                    <a:p>
                      <a:endParaRPr lang="en-US" sz="800" b="1" dirty="0"/>
                    </a:p>
                  </a:txBody>
                  <a:tcPr marL="68580" marR="68580" marT="34290" marB="3429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dirty="0"/>
                        <a:t>Renewable Elec Credits</a:t>
                      </a:r>
                    </a:p>
                  </a:txBody>
                  <a:tcPr marL="68580" marR="68580" marT="34290" marB="3429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dirty="0"/>
                        <a:t>0.30 a</a:t>
                      </a:r>
                    </a:p>
                  </a:txBody>
                  <a:tcPr marL="68580" marR="68580" marT="34290" marB="3429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1248764"/>
                  </a:ext>
                </a:extLst>
              </a:tr>
              <a:tr h="188595">
                <a:tc>
                  <a:txBody>
                    <a:bodyPr/>
                    <a:lstStyle/>
                    <a:p>
                      <a:endParaRPr lang="en-US" sz="800" b="1" dirty="0"/>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0" dirty="0"/>
                        <a:t>Yield Improvement</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dirty="0"/>
                        <a:t>0.23 b</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7768275"/>
                  </a:ext>
                </a:extLst>
              </a:tr>
              <a:tr h="188595">
                <a:tc>
                  <a:txBody>
                    <a:bodyPr/>
                    <a:lstStyle/>
                    <a:p>
                      <a:r>
                        <a:rPr lang="en-US" sz="800" b="1" dirty="0"/>
                        <a:t>HTL</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Comm. Maturity</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dirty="0"/>
                        <a:t>0.85 a</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8512957"/>
                  </a:ext>
                </a:extLst>
              </a:tr>
              <a:tr h="188595">
                <a:tc>
                  <a:txBody>
                    <a:bodyPr/>
                    <a:lstStyle/>
                    <a:p>
                      <a:r>
                        <a:rPr lang="en-US" sz="800" b="1" dirty="0"/>
                        <a:t>Electricity</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t>Conversion Efficiency</a:t>
                      </a:r>
                      <a:endParaRPr lang="en-US" sz="800" dirty="0"/>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dirty="0"/>
                        <a:t>0.45 a</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2467688"/>
                  </a:ext>
                </a:extLst>
              </a:tr>
              <a:tr h="188595">
                <a:tc>
                  <a:txBody>
                    <a:bodyPr/>
                    <a:lstStyle/>
                    <a:p>
                      <a:endParaRPr lang="en-US" sz="800" b="1" dirty="0"/>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t>Yield Improvement</a:t>
                      </a:r>
                      <a:endParaRPr lang="en-US" sz="800" dirty="0"/>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0" dirty="0"/>
                        <a:t>0.40 a</a:t>
                      </a:r>
                    </a:p>
                  </a:txBody>
                  <a:tcPr marL="68580" marR="68580" marT="34290" marB="3429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0948561"/>
                  </a:ext>
                </a:extLst>
              </a:tr>
            </a:tbl>
          </a:graphicData>
        </a:graphic>
      </p:graphicFrame>
      <p:sp>
        <p:nvSpPr>
          <p:cNvPr id="7" name="TextBox 6">
            <a:extLst>
              <a:ext uri="{FF2B5EF4-FFF2-40B4-BE49-F238E27FC236}">
                <a16:creationId xmlns:a16="http://schemas.microsoft.com/office/drawing/2014/main" id="{37B906FF-FA6E-4DAF-B2A9-3C9B912224F4}"/>
              </a:ext>
            </a:extLst>
          </p:cNvPr>
          <p:cNvSpPr txBox="1"/>
          <p:nvPr/>
        </p:nvSpPr>
        <p:spPr>
          <a:xfrm>
            <a:off x="4550720" y="1503305"/>
            <a:ext cx="2229348" cy="1338828"/>
          </a:xfrm>
          <a:prstGeom prst="rect">
            <a:avLst/>
          </a:prstGeom>
          <a:noFill/>
        </p:spPr>
        <p:txBody>
          <a:bodyPr wrap="square" rtlCol="0">
            <a:spAutoFit/>
          </a:bodyPr>
          <a:lstStyle/>
          <a:p>
            <a:pPr marL="128588" indent="-128588">
              <a:buFont typeface="Arial" panose="020B0604020202020204" pitchFamily="34" charset="0"/>
              <a:buChar char="•"/>
            </a:pPr>
            <a:r>
              <a:rPr lang="en-US" sz="900" dirty="0"/>
              <a:t>Across most technologies, efficiency and process yields are among the most impactful factors.</a:t>
            </a:r>
          </a:p>
          <a:p>
            <a:pPr marL="128588" indent="-128588">
              <a:buFont typeface="Arial" panose="020B0604020202020204" pitchFamily="34" charset="0"/>
              <a:buChar char="•"/>
            </a:pPr>
            <a:r>
              <a:rPr lang="en-US" sz="900" dirty="0"/>
              <a:t>For low TRL technologies, the commercial maturity is the single most important factor with regard to maximizing adoption.</a:t>
            </a:r>
          </a:p>
          <a:p>
            <a:pPr marL="128588" indent="-128588">
              <a:buFont typeface="Arial" panose="020B0604020202020204" pitchFamily="34" charset="0"/>
              <a:buChar char="•"/>
            </a:pPr>
            <a:r>
              <a:rPr lang="en-US" sz="900" dirty="0"/>
              <a:t>Existing renewable energy policies (RINs and RECs) are also statistically influential. </a:t>
            </a:r>
          </a:p>
        </p:txBody>
      </p:sp>
    </p:spTree>
    <p:extLst>
      <p:ext uri="{BB962C8B-B14F-4D97-AF65-F5344CB8AC3E}">
        <p14:creationId xmlns:p14="http://schemas.microsoft.com/office/powerpoint/2010/main" val="747098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6A3EB-0090-4FC5-89BB-D81B9213F70F}"/>
              </a:ext>
            </a:extLst>
          </p:cNvPr>
          <p:cNvSpPr>
            <a:spLocks noGrp="1"/>
          </p:cNvSpPr>
          <p:nvPr>
            <p:ph type="body" sz="quarter" idx="10"/>
          </p:nvPr>
        </p:nvSpPr>
        <p:spPr/>
        <p:txBody>
          <a:bodyPr/>
          <a:lstStyle/>
          <a:p>
            <a:r>
              <a:rPr lang="en-US" dirty="0"/>
              <a:t>Discussion</a:t>
            </a:r>
          </a:p>
        </p:txBody>
      </p:sp>
      <p:sp>
        <p:nvSpPr>
          <p:cNvPr id="3" name="Text Placeholder 2">
            <a:extLst>
              <a:ext uri="{FF2B5EF4-FFF2-40B4-BE49-F238E27FC236}">
                <a16:creationId xmlns:a16="http://schemas.microsoft.com/office/drawing/2014/main" id="{3C754C7A-14B5-401F-86F7-DCF4D87519CA}"/>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21375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64AE5-A6F2-464B-B9B5-95C8F83F4607}"/>
              </a:ext>
            </a:extLst>
          </p:cNvPr>
          <p:cNvSpPr>
            <a:spLocks noGrp="1"/>
          </p:cNvSpPr>
          <p:nvPr>
            <p:ph type="title"/>
          </p:nvPr>
        </p:nvSpPr>
        <p:spPr/>
        <p:txBody>
          <a:bodyPr/>
          <a:lstStyle/>
          <a:p>
            <a:r>
              <a:rPr lang="en-US" dirty="0"/>
              <a:t>Landfills are the Largest Source of Biogas</a:t>
            </a:r>
          </a:p>
        </p:txBody>
      </p:sp>
      <p:sp>
        <p:nvSpPr>
          <p:cNvPr id="3" name="Text Placeholder 2">
            <a:extLst>
              <a:ext uri="{FF2B5EF4-FFF2-40B4-BE49-F238E27FC236}">
                <a16:creationId xmlns:a16="http://schemas.microsoft.com/office/drawing/2014/main" id="{6294ECA5-7F52-46F0-800A-E81D5E458A26}"/>
              </a:ext>
            </a:extLst>
          </p:cNvPr>
          <p:cNvSpPr>
            <a:spLocks noGrp="1"/>
          </p:cNvSpPr>
          <p:nvPr>
            <p:ph type="body" sz="quarter" idx="4294967295"/>
          </p:nvPr>
        </p:nvSpPr>
        <p:spPr>
          <a:xfrm>
            <a:off x="0" y="1125538"/>
            <a:ext cx="6089650" cy="3621087"/>
          </a:xfrm>
        </p:spPr>
        <p:txBody>
          <a:bodyPr>
            <a:normAutofit fontScale="92500"/>
          </a:bodyPr>
          <a:lstStyle/>
          <a:p>
            <a:r>
              <a:rPr lang="en-US" dirty="0"/>
              <a:t>Landfills have potential to provide more than 600 10</a:t>
            </a:r>
            <a:r>
              <a:rPr lang="en-US" baseline="30000" dirty="0"/>
              <a:t>6</a:t>
            </a:r>
            <a:r>
              <a:rPr lang="en-US" dirty="0"/>
              <a:t> MJ of energy from biogas. Electricity is the most promising option, followed by CNG. </a:t>
            </a:r>
          </a:p>
          <a:p>
            <a:r>
              <a:rPr lang="en-US" dirty="0"/>
              <a:t>Because the potential energy in landfills is already in the form of biogas, and many of them already have capital installed for biogas capture, very little is needed for low cost, mature technologies to gain broad deployment. </a:t>
            </a:r>
          </a:p>
          <a:p>
            <a:r>
              <a:rPr lang="en-US" dirty="0"/>
              <a:t>For landfills, energy production potential between electricity generation and CNG are similar.</a:t>
            </a:r>
          </a:p>
          <a:p>
            <a:r>
              <a:rPr lang="en-US" dirty="0"/>
              <a:t>Because electricity and CNG from landfill biogas displace two different fossil fuels (diesel vs natural gas/coal) in two different energy sectors (heavy duty transportation vs electricity for transmission), they respond to very different levers.</a:t>
            </a:r>
          </a:p>
        </p:txBody>
      </p:sp>
    </p:spTree>
    <p:extLst>
      <p:ext uri="{BB962C8B-B14F-4D97-AF65-F5344CB8AC3E}">
        <p14:creationId xmlns:p14="http://schemas.microsoft.com/office/powerpoint/2010/main" val="3354011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78F6-669D-479F-96B0-9C05286E9A38}"/>
              </a:ext>
            </a:extLst>
          </p:cNvPr>
          <p:cNvSpPr>
            <a:spLocks noGrp="1"/>
          </p:cNvSpPr>
          <p:nvPr>
            <p:ph type="title"/>
          </p:nvPr>
        </p:nvSpPr>
        <p:spPr/>
        <p:txBody>
          <a:bodyPr/>
          <a:lstStyle/>
          <a:p>
            <a:r>
              <a:rPr lang="en-US" sz="2100" dirty="0"/>
              <a:t>Low </a:t>
            </a:r>
            <a:r>
              <a:rPr lang="en-US" sz="1800" dirty="0"/>
              <a:t>TRL</a:t>
            </a:r>
            <a:r>
              <a:rPr lang="en-US" sz="2100" dirty="0"/>
              <a:t> Technologies Need Increased Maturity to Become Competitive</a:t>
            </a:r>
          </a:p>
        </p:txBody>
      </p:sp>
      <p:sp>
        <p:nvSpPr>
          <p:cNvPr id="3" name="Text Placeholder 2">
            <a:extLst>
              <a:ext uri="{FF2B5EF4-FFF2-40B4-BE49-F238E27FC236}">
                <a16:creationId xmlns:a16="http://schemas.microsoft.com/office/drawing/2014/main" id="{BAA9AB7F-CF45-459A-B37E-24085F8BAAAA}"/>
              </a:ext>
            </a:extLst>
          </p:cNvPr>
          <p:cNvSpPr>
            <a:spLocks noGrp="1"/>
          </p:cNvSpPr>
          <p:nvPr>
            <p:ph type="body" sz="quarter" idx="4294967295"/>
          </p:nvPr>
        </p:nvSpPr>
        <p:spPr>
          <a:xfrm>
            <a:off x="0" y="1125538"/>
            <a:ext cx="6089650" cy="3621087"/>
          </a:xfrm>
        </p:spPr>
        <p:txBody>
          <a:bodyPr/>
          <a:lstStyle/>
          <a:p>
            <a:r>
              <a:rPr lang="en-US" dirty="0"/>
              <a:t>HTL has potential for modest levels of adoption under certain conditions.</a:t>
            </a:r>
          </a:p>
          <a:p>
            <a:r>
              <a:rPr lang="en-US" dirty="0"/>
              <a:t>Based on the PNNL design report, the </a:t>
            </a:r>
            <a:r>
              <a:rPr lang="en-US" i="1" dirty="0"/>
              <a:t>Nth</a:t>
            </a:r>
            <a:r>
              <a:rPr lang="en-US" dirty="0"/>
              <a:t> plant commercial scale HTL facility can be cost-competitive and reduces the amount of sludge (disposal burden) by more than 90%.</a:t>
            </a:r>
          </a:p>
          <a:p>
            <a:r>
              <a:rPr lang="en-US" dirty="0"/>
              <a:t>This study illustrates the importance of industrial learning from demonstration-scale facilities.</a:t>
            </a:r>
          </a:p>
          <a:p>
            <a:r>
              <a:rPr lang="en-US" dirty="0"/>
              <a:t>In cases where HTL has modest levels of adoption, the rate of learning, pre-commercial, and commercial maturity is higher than what is in the default model. </a:t>
            </a:r>
          </a:p>
        </p:txBody>
      </p:sp>
    </p:spTree>
    <p:extLst>
      <p:ext uri="{BB962C8B-B14F-4D97-AF65-F5344CB8AC3E}">
        <p14:creationId xmlns:p14="http://schemas.microsoft.com/office/powerpoint/2010/main" val="919307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3612-8902-4AA8-B455-5C1569A8D16F}"/>
              </a:ext>
            </a:extLst>
          </p:cNvPr>
          <p:cNvSpPr>
            <a:spLocks noGrp="1"/>
          </p:cNvSpPr>
          <p:nvPr>
            <p:ph type="title"/>
          </p:nvPr>
        </p:nvSpPr>
        <p:spPr/>
        <p:txBody>
          <a:bodyPr/>
          <a:lstStyle/>
          <a:p>
            <a:r>
              <a:rPr lang="en-US" dirty="0"/>
              <a:t>Research and Development Efforts Drive Energy Production from Biogas</a:t>
            </a:r>
          </a:p>
        </p:txBody>
      </p:sp>
      <p:sp>
        <p:nvSpPr>
          <p:cNvPr id="3" name="Text Placeholder 2">
            <a:extLst>
              <a:ext uri="{FF2B5EF4-FFF2-40B4-BE49-F238E27FC236}">
                <a16:creationId xmlns:a16="http://schemas.microsoft.com/office/drawing/2014/main" id="{B082A71E-2F9D-48C7-890E-16937DAC1FFF}"/>
              </a:ext>
            </a:extLst>
          </p:cNvPr>
          <p:cNvSpPr>
            <a:spLocks noGrp="1"/>
          </p:cNvSpPr>
          <p:nvPr>
            <p:ph type="body" sz="quarter" idx="4294967295"/>
          </p:nvPr>
        </p:nvSpPr>
        <p:spPr>
          <a:xfrm>
            <a:off x="0" y="1125538"/>
            <a:ext cx="6089650" cy="3621087"/>
          </a:xfrm>
        </p:spPr>
        <p:txBody>
          <a:bodyPr/>
          <a:lstStyle/>
          <a:p>
            <a:r>
              <a:rPr lang="en-US" dirty="0"/>
              <a:t>Technical process improvement – process efficiency and yield were important levers in nearly all technologies and across sources of biogas.</a:t>
            </a:r>
          </a:p>
          <a:p>
            <a:r>
              <a:rPr lang="en-US" dirty="0"/>
              <a:t>Similarly, anaerobic digester yield is a high-leverage factor for AD-based technologies.</a:t>
            </a:r>
          </a:p>
          <a:p>
            <a:r>
              <a:rPr lang="en-US" dirty="0"/>
              <a:t>In addition to R&amp;D, existing policies are influential</a:t>
            </a:r>
          </a:p>
          <a:p>
            <a:pPr lvl="1"/>
            <a:r>
              <a:rPr lang="en-US" dirty="0"/>
              <a:t>In this study we did include existing local and federal policies. </a:t>
            </a:r>
          </a:p>
          <a:p>
            <a:pPr lvl="1"/>
            <a:r>
              <a:rPr lang="en-US" dirty="0"/>
              <a:t>Credits for renewable energy (RECs, RINs, and LCFS) are high-leverage factors for those pathways that are eligible.</a:t>
            </a:r>
          </a:p>
          <a:p>
            <a:endParaRPr lang="en-US" dirty="0"/>
          </a:p>
        </p:txBody>
      </p:sp>
    </p:spTree>
    <p:extLst>
      <p:ext uri="{BB962C8B-B14F-4D97-AF65-F5344CB8AC3E}">
        <p14:creationId xmlns:p14="http://schemas.microsoft.com/office/powerpoint/2010/main" val="1695148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0424-DE43-4156-9E28-F55121D71CB2}"/>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2EB46B45-0650-4E8E-A066-0C57C74DD996}"/>
              </a:ext>
            </a:extLst>
          </p:cNvPr>
          <p:cNvSpPr>
            <a:spLocks noGrp="1"/>
          </p:cNvSpPr>
          <p:nvPr>
            <p:ph type="body" sz="quarter" idx="4294967295"/>
          </p:nvPr>
        </p:nvSpPr>
        <p:spPr>
          <a:xfrm>
            <a:off x="342900" y="979234"/>
            <a:ext cx="6089650" cy="3621087"/>
          </a:xfrm>
        </p:spPr>
        <p:txBody>
          <a:bodyPr>
            <a:normAutofit fontScale="85000" lnSpcReduction="20000"/>
          </a:bodyPr>
          <a:lstStyle/>
          <a:p>
            <a:r>
              <a:rPr lang="en-US" dirty="0"/>
              <a:t>The WTE industry has several mature technology options to choose from for conversion of biogas to energy, however the most attractive technology varies by the source of biogas.</a:t>
            </a:r>
          </a:p>
          <a:p>
            <a:r>
              <a:rPr lang="en-US" dirty="0"/>
              <a:t>Landfills offer the greatest biogas-to-energy potential. Because most landfills are required to install capture and flare equipment to comply with RCRA (1976) and CAA (1963), the most attractive options are those that require the least amount of additional capital (CNG and Electricity). </a:t>
            </a:r>
          </a:p>
          <a:p>
            <a:pPr lvl="1"/>
            <a:r>
              <a:rPr lang="en-US" dirty="0"/>
              <a:t>Also, landfills have an on-site need for CNG as a fuel for their vehicle fleet. This need is expected to expand, which will likely favor more investment in CNG technologies by landfills. </a:t>
            </a:r>
          </a:p>
          <a:p>
            <a:r>
              <a:rPr lang="en-US" dirty="0"/>
              <a:t>CAFOs and POTWs are similar because they both have a waste problem, which influences their investment decisions. Anaerobic digestion-based conversion technologies are currently mature and have experienced moderate levels of adoption at both POTWs and CAFOs. </a:t>
            </a:r>
          </a:p>
          <a:p>
            <a:r>
              <a:rPr lang="en-US" dirty="0"/>
              <a:t>Although for both CAFOs and POTWs, CNG has the highest maximum production, there are no clear statistical differences among the  AD-based technologies assessed (CHP, CNG, PNG, and Elec) in terms of their relative strength of influence on the model’s output.</a:t>
            </a:r>
          </a:p>
          <a:p>
            <a:endParaRPr lang="en-US" dirty="0"/>
          </a:p>
        </p:txBody>
      </p:sp>
    </p:spTree>
    <p:extLst>
      <p:ext uri="{BB962C8B-B14F-4D97-AF65-F5344CB8AC3E}">
        <p14:creationId xmlns:p14="http://schemas.microsoft.com/office/powerpoint/2010/main" val="1973346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A6C90F-7E36-4F53-A06F-63B96893CCF3}"/>
              </a:ext>
            </a:extLst>
          </p:cNvPr>
          <p:cNvSpPr>
            <a:spLocks noGrp="1"/>
          </p:cNvSpPr>
          <p:nvPr>
            <p:ph type="body" sz="quarter" idx="11"/>
          </p:nvPr>
        </p:nvSpPr>
        <p:spPr/>
        <p:txBody>
          <a:bodyPr/>
          <a:lstStyle/>
          <a:p>
            <a:endParaRPr lang="en-US"/>
          </a:p>
        </p:txBody>
      </p:sp>
      <p:sp>
        <p:nvSpPr>
          <p:cNvPr id="4" name="Title 1">
            <a:extLst>
              <a:ext uri="{FF2B5EF4-FFF2-40B4-BE49-F238E27FC236}">
                <a16:creationId xmlns:a16="http://schemas.microsoft.com/office/drawing/2014/main" id="{2B63AD4C-F8DE-4655-A2E1-F3A15BAC0704}"/>
              </a:ext>
            </a:extLst>
          </p:cNvPr>
          <p:cNvSpPr>
            <a:spLocks noGrp="1"/>
          </p:cNvSpPr>
          <p:nvPr>
            <p:ph type="body" sz="quarter" idx="10"/>
          </p:nvPr>
        </p:nvSpPr>
        <p:spPr>
          <a:xfrm>
            <a:off x="350044" y="1582342"/>
            <a:ext cx="2964656" cy="1010840"/>
          </a:xfrm>
        </p:spPr>
        <p:txBody>
          <a:bodyPr/>
          <a:lstStyle/>
          <a:p>
            <a:r>
              <a:rPr lang="en-US" dirty="0"/>
              <a:t> 2 – Approach</a:t>
            </a:r>
          </a:p>
        </p:txBody>
      </p:sp>
    </p:spTree>
    <p:extLst>
      <p:ext uri="{BB962C8B-B14F-4D97-AF65-F5344CB8AC3E}">
        <p14:creationId xmlns:p14="http://schemas.microsoft.com/office/powerpoint/2010/main" val="1295887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105CC-B5E8-4811-BCCC-60F7EB94AB4F}"/>
              </a:ext>
            </a:extLst>
          </p:cNvPr>
          <p:cNvSpPr>
            <a:spLocks noGrp="1"/>
          </p:cNvSpPr>
          <p:nvPr>
            <p:ph type="title"/>
          </p:nvPr>
        </p:nvSpPr>
        <p:spPr/>
        <p:txBody>
          <a:bodyPr/>
          <a:lstStyle/>
          <a:p>
            <a:r>
              <a:rPr lang="en-US" dirty="0"/>
              <a:t>Conclusions cont.</a:t>
            </a:r>
          </a:p>
        </p:txBody>
      </p:sp>
      <p:sp>
        <p:nvSpPr>
          <p:cNvPr id="3" name="Text Placeholder 2">
            <a:extLst>
              <a:ext uri="{FF2B5EF4-FFF2-40B4-BE49-F238E27FC236}">
                <a16:creationId xmlns:a16="http://schemas.microsoft.com/office/drawing/2014/main" id="{9604F422-722B-45C9-9B73-7ECE10AE15DE}"/>
              </a:ext>
            </a:extLst>
          </p:cNvPr>
          <p:cNvSpPr>
            <a:spLocks noGrp="1"/>
          </p:cNvSpPr>
          <p:nvPr>
            <p:ph type="body" sz="quarter" idx="4294967295"/>
          </p:nvPr>
        </p:nvSpPr>
        <p:spPr>
          <a:xfrm>
            <a:off x="384175" y="1117220"/>
            <a:ext cx="6089650" cy="3621087"/>
          </a:xfrm>
        </p:spPr>
        <p:txBody>
          <a:bodyPr>
            <a:normAutofit/>
          </a:bodyPr>
          <a:lstStyle/>
          <a:p>
            <a:r>
              <a:rPr lang="en-US" dirty="0"/>
              <a:t>Near and mid-term development of commercially mature technologies will result in the greatest energy production, but will not overcome the maturity gap for low TRL technologies. </a:t>
            </a:r>
          </a:p>
          <a:p>
            <a:r>
              <a:rPr lang="en-US" dirty="0"/>
              <a:t>Conversely, if large-scale development is delayed long enough that low-TRL technologies have a chance to mature, they could become much more competitive. </a:t>
            </a:r>
          </a:p>
          <a:p>
            <a:pPr lvl="1"/>
            <a:r>
              <a:rPr lang="en-US" dirty="0"/>
              <a:t>Their relative yield and efficiency enable them to become attractive investments once their risk and costs decline.</a:t>
            </a:r>
          </a:p>
          <a:p>
            <a:pPr marL="0" indent="0">
              <a:buNone/>
            </a:pPr>
            <a:endParaRPr lang="en-US" dirty="0"/>
          </a:p>
          <a:p>
            <a:endParaRPr lang="en-US" dirty="0"/>
          </a:p>
        </p:txBody>
      </p:sp>
    </p:spTree>
    <p:extLst>
      <p:ext uri="{BB962C8B-B14F-4D97-AF65-F5344CB8AC3E}">
        <p14:creationId xmlns:p14="http://schemas.microsoft.com/office/powerpoint/2010/main" val="2824496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A02D2-A6F3-444E-9844-7B71AC9C6CED}"/>
              </a:ext>
            </a:extLst>
          </p:cNvPr>
          <p:cNvSpPr>
            <a:spLocks noGrp="1"/>
          </p:cNvSpPr>
          <p:nvPr>
            <p:ph type="title"/>
          </p:nvPr>
        </p:nvSpPr>
        <p:spPr/>
        <p:txBody>
          <a:bodyPr/>
          <a:lstStyle/>
          <a:p>
            <a:r>
              <a:rPr lang="en-US" dirty="0"/>
              <a:t>Personnel and Responsibilities</a:t>
            </a:r>
          </a:p>
        </p:txBody>
      </p:sp>
      <p:sp>
        <p:nvSpPr>
          <p:cNvPr id="4" name="Content Placeholder 6">
            <a:extLst>
              <a:ext uri="{FF2B5EF4-FFF2-40B4-BE49-F238E27FC236}">
                <a16:creationId xmlns:a16="http://schemas.microsoft.com/office/drawing/2014/main" id="{34E4B0F0-9024-489F-8EE5-4263EF1ED044}"/>
              </a:ext>
            </a:extLst>
          </p:cNvPr>
          <p:cNvSpPr>
            <a:spLocks noGrp="1"/>
          </p:cNvSpPr>
          <p:nvPr>
            <p:ph type="body" sz="quarter" idx="4294967295"/>
          </p:nvPr>
        </p:nvSpPr>
        <p:spPr>
          <a:xfrm>
            <a:off x="384175" y="1140016"/>
            <a:ext cx="6089650" cy="2716212"/>
          </a:xfrm>
        </p:spPr>
        <p:txBody>
          <a:bodyPr>
            <a:normAutofit/>
          </a:bodyPr>
          <a:lstStyle/>
          <a:p>
            <a:r>
              <a:rPr lang="en-US" altLang="en-US" sz="1600" dirty="0"/>
              <a:t>Team members and responsibilities</a:t>
            </a:r>
          </a:p>
          <a:p>
            <a:pPr lvl="1"/>
            <a:r>
              <a:rPr lang="en-US" altLang="en-US" sz="1600" dirty="0"/>
              <a:t>Daniel Inman, PhD – Project task lead and analyst</a:t>
            </a:r>
          </a:p>
          <a:p>
            <a:pPr lvl="1"/>
            <a:r>
              <a:rPr lang="en-US" altLang="en-US" sz="1600" dirty="0"/>
              <a:t>Annika Eberle, PhD – Lead analyst</a:t>
            </a:r>
          </a:p>
          <a:p>
            <a:pPr lvl="1"/>
            <a:r>
              <a:rPr lang="en-US" altLang="en-US" sz="1600" dirty="0"/>
              <a:t>Laura Vimmerstedt, MS – Senior Analyst</a:t>
            </a:r>
          </a:p>
          <a:p>
            <a:pPr lvl="1"/>
            <a:r>
              <a:rPr lang="en-US" altLang="en-US" sz="1600" dirty="0"/>
              <a:t>Ling Tao, PhD – Analyst/process design liaison</a:t>
            </a:r>
          </a:p>
          <a:p>
            <a:pPr lvl="1"/>
            <a:r>
              <a:rPr lang="en-US" altLang="en-US" sz="1600" dirty="0"/>
              <a:t>Arpit Bhatt, MS - Analyst/process engineer</a:t>
            </a:r>
          </a:p>
          <a:p>
            <a:pPr lvl="1"/>
            <a:r>
              <a:rPr lang="en-US" altLang="en-US" sz="1600" dirty="0"/>
              <a:t>Dylan Hettinger – Programmer</a:t>
            </a:r>
          </a:p>
          <a:p>
            <a:pPr lvl="1"/>
            <a:r>
              <a:rPr lang="en-US" altLang="en-US" sz="1600" dirty="0"/>
              <a:t>Steve Peterson (Consultant) – Lead model architect</a:t>
            </a:r>
          </a:p>
          <a:p>
            <a:pPr lvl="1"/>
            <a:endParaRPr lang="en-US" altLang="en-US" sz="1600" dirty="0"/>
          </a:p>
        </p:txBody>
      </p:sp>
    </p:spTree>
    <p:extLst>
      <p:ext uri="{BB962C8B-B14F-4D97-AF65-F5344CB8AC3E}">
        <p14:creationId xmlns:p14="http://schemas.microsoft.com/office/powerpoint/2010/main" val="152681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A02D2-A6F3-444E-9844-7B71AC9C6CED}"/>
              </a:ext>
            </a:extLst>
          </p:cNvPr>
          <p:cNvSpPr>
            <a:spLocks noGrp="1"/>
          </p:cNvSpPr>
          <p:nvPr>
            <p:ph type="title"/>
          </p:nvPr>
        </p:nvSpPr>
        <p:spPr/>
        <p:txBody>
          <a:bodyPr/>
          <a:lstStyle/>
          <a:p>
            <a:r>
              <a:rPr lang="en-US" dirty="0"/>
              <a:t> Management Workflow</a:t>
            </a:r>
          </a:p>
        </p:txBody>
      </p:sp>
      <p:sp>
        <p:nvSpPr>
          <p:cNvPr id="4" name="Content Placeholder 6">
            <a:extLst>
              <a:ext uri="{FF2B5EF4-FFF2-40B4-BE49-F238E27FC236}">
                <a16:creationId xmlns:a16="http://schemas.microsoft.com/office/drawing/2014/main" id="{34E4B0F0-9024-489F-8EE5-4263EF1ED044}"/>
              </a:ext>
            </a:extLst>
          </p:cNvPr>
          <p:cNvSpPr>
            <a:spLocks noGrp="1"/>
          </p:cNvSpPr>
          <p:nvPr>
            <p:ph type="body" sz="quarter" idx="4294967295"/>
          </p:nvPr>
        </p:nvSpPr>
        <p:spPr>
          <a:xfrm>
            <a:off x="337457" y="1086300"/>
            <a:ext cx="6089650" cy="2716212"/>
          </a:xfrm>
        </p:spPr>
        <p:txBody>
          <a:bodyPr>
            <a:normAutofit lnSpcReduction="10000"/>
          </a:bodyPr>
          <a:lstStyle/>
          <a:p>
            <a:pPr>
              <a:defRPr/>
            </a:pPr>
            <a:r>
              <a:rPr lang="en-US" sz="1600" dirty="0">
                <a:latin typeface="Calibri" panose="020F0502020204030204" pitchFamily="34" charset="0"/>
                <a:cs typeface="Calibri" panose="020F0502020204030204" pitchFamily="34" charset="0"/>
              </a:rPr>
              <a:t>Regularly interface with partners and subcontractors (PNNL, </a:t>
            </a:r>
            <a:r>
              <a:rPr lang="en-US" sz="1600" dirty="0" err="1">
                <a:latin typeface="Calibri" panose="020F0502020204030204" pitchFamily="34" charset="0"/>
                <a:cs typeface="Calibri" panose="020F0502020204030204" pitchFamily="34" charset="0"/>
              </a:rPr>
              <a:t>Lexidyne</a:t>
            </a:r>
            <a:r>
              <a:rPr lang="en-US" sz="1600" dirty="0">
                <a:latin typeface="Calibri" panose="020F0502020204030204" pitchFamily="34" charset="0"/>
                <a:cs typeface="Calibri" panose="020F0502020204030204" pitchFamily="34" charset="0"/>
              </a:rPr>
              <a:t>, BETO)</a:t>
            </a:r>
          </a:p>
          <a:p>
            <a:pPr>
              <a:defRPr/>
            </a:pPr>
            <a:r>
              <a:rPr lang="en-US" sz="1600" dirty="0">
                <a:latin typeface="Calibri" panose="020F0502020204030204" pitchFamily="34" charset="0"/>
                <a:cs typeface="Calibri" panose="020F0502020204030204" pitchFamily="34" charset="0"/>
              </a:rPr>
              <a:t>Monthly team meetings </a:t>
            </a:r>
          </a:p>
          <a:p>
            <a:pPr>
              <a:defRPr/>
            </a:pPr>
            <a:r>
              <a:rPr lang="en-US" sz="1600" dirty="0">
                <a:latin typeface="Calibri" panose="020F0502020204030204" pitchFamily="34" charset="0"/>
                <a:cs typeface="Calibri" panose="020F0502020204030204" pitchFamily="34" charset="0"/>
              </a:rPr>
              <a:t>Regularly scheduled calls with BETO </a:t>
            </a:r>
          </a:p>
          <a:p>
            <a:pPr>
              <a:defRPr/>
            </a:pPr>
            <a:r>
              <a:rPr lang="en-US" sz="1600" dirty="0">
                <a:latin typeface="Calibri" panose="020F0502020204030204" pitchFamily="34" charset="0"/>
                <a:cs typeface="Calibri" panose="020F0502020204030204" pitchFamily="34" charset="0"/>
              </a:rPr>
              <a:t>Experiential modeling sessions with stakeholders </a:t>
            </a:r>
          </a:p>
          <a:p>
            <a:pPr>
              <a:defRPr/>
            </a:pPr>
            <a:r>
              <a:rPr lang="en-US" sz="1600" dirty="0">
                <a:latin typeface="Calibri" panose="020F0502020204030204" pitchFamily="34" charset="0"/>
                <a:cs typeface="Calibri" panose="020F0502020204030204" pitchFamily="34" charset="0"/>
              </a:rPr>
              <a:t>Quarterly AOP milestones </a:t>
            </a:r>
          </a:p>
          <a:p>
            <a:pPr>
              <a:defRPr/>
            </a:pPr>
            <a:r>
              <a:rPr lang="en-US" sz="1600" dirty="0">
                <a:latin typeface="Calibri" panose="020F0502020204030204" pitchFamily="34" charset="0"/>
                <a:cs typeface="Calibri" panose="020F0502020204030204" pitchFamily="34" charset="0"/>
              </a:rPr>
              <a:t>Database management best practices</a:t>
            </a:r>
          </a:p>
          <a:p>
            <a:pPr>
              <a:defRPr/>
            </a:pPr>
            <a:r>
              <a:rPr lang="en-US" sz="1600" dirty="0">
                <a:latin typeface="Calibri" panose="020F0502020204030204" pitchFamily="34" charset="0"/>
                <a:cs typeface="Calibri" panose="020F0502020204030204" pitchFamily="34" charset="0"/>
              </a:rPr>
              <a:t>State-of-the-art workflow </a:t>
            </a:r>
          </a:p>
          <a:p>
            <a:pPr>
              <a:defRPr/>
            </a:pPr>
            <a:r>
              <a:rPr lang="en-US" sz="1600" dirty="0">
                <a:latin typeface="Calibri" panose="020F0502020204030204" pitchFamily="34" charset="0"/>
                <a:cs typeface="Calibri" panose="020F0502020204030204" pitchFamily="34" charset="0"/>
              </a:rPr>
              <a:t>Study versioning – reproducibility</a:t>
            </a:r>
          </a:p>
          <a:p>
            <a:pPr>
              <a:defRPr/>
            </a:pPr>
            <a:r>
              <a:rPr lang="en-US" sz="1600" dirty="0">
                <a:latin typeface="Calibri" panose="020F0502020204030204" pitchFamily="34" charset="0"/>
                <a:cs typeface="Calibri" panose="020F0502020204030204" pitchFamily="34" charset="0"/>
              </a:rPr>
              <a:t>Quantitative QA/QC on models</a:t>
            </a:r>
          </a:p>
          <a:p>
            <a:pPr lvl="1"/>
            <a:endParaRPr lang="en-US" altLang="en-US"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8D65F53-6161-4BA1-9C16-04592B5D4D06}"/>
              </a:ext>
            </a:extLst>
          </p:cNvPr>
          <p:cNvPicPr>
            <a:picLocks noChangeAspect="1"/>
          </p:cNvPicPr>
          <p:nvPr/>
        </p:nvPicPr>
        <p:blipFill>
          <a:blip r:embed="rId3"/>
          <a:stretch>
            <a:fillRect/>
          </a:stretch>
        </p:blipFill>
        <p:spPr>
          <a:xfrm>
            <a:off x="4741182" y="2571750"/>
            <a:ext cx="1685925" cy="1685925"/>
          </a:xfrm>
          <a:prstGeom prst="rect">
            <a:avLst/>
          </a:prstGeom>
        </p:spPr>
      </p:pic>
      <p:sp>
        <p:nvSpPr>
          <p:cNvPr id="3" name="TextBox 2">
            <a:extLst>
              <a:ext uri="{FF2B5EF4-FFF2-40B4-BE49-F238E27FC236}">
                <a16:creationId xmlns:a16="http://schemas.microsoft.com/office/drawing/2014/main" id="{2113792C-D930-4833-AFF7-EDE7176B390C}"/>
              </a:ext>
            </a:extLst>
          </p:cNvPr>
          <p:cNvSpPr txBox="1"/>
          <p:nvPr/>
        </p:nvSpPr>
        <p:spPr>
          <a:xfrm>
            <a:off x="4942782" y="4310920"/>
            <a:ext cx="1282723" cy="261610"/>
          </a:xfrm>
          <a:prstGeom prst="rect">
            <a:avLst/>
          </a:prstGeom>
          <a:noFill/>
        </p:spPr>
        <p:txBody>
          <a:bodyPr wrap="none" rtlCol="0">
            <a:spAutoFit/>
          </a:bodyPr>
          <a:lstStyle/>
          <a:p>
            <a:r>
              <a:rPr lang="en-US" sz="1050" dirty="0"/>
              <a:t>NREL’s HPC System</a:t>
            </a:r>
          </a:p>
        </p:txBody>
      </p:sp>
    </p:spTree>
    <p:extLst>
      <p:ext uri="{BB962C8B-B14F-4D97-AF65-F5344CB8AC3E}">
        <p14:creationId xmlns:p14="http://schemas.microsoft.com/office/powerpoint/2010/main" val="126210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C3FF-4F8C-403E-B3E0-B225422481A7}"/>
              </a:ext>
            </a:extLst>
          </p:cNvPr>
          <p:cNvSpPr>
            <a:spLocks noGrp="1"/>
          </p:cNvSpPr>
          <p:nvPr>
            <p:ph type="title"/>
          </p:nvPr>
        </p:nvSpPr>
        <p:spPr/>
        <p:txBody>
          <a:bodyPr/>
          <a:lstStyle/>
          <a:p>
            <a:r>
              <a:rPr lang="en-US" dirty="0"/>
              <a:t>System Dynamics Modeling</a:t>
            </a:r>
          </a:p>
        </p:txBody>
      </p:sp>
      <p:sp>
        <p:nvSpPr>
          <p:cNvPr id="4" name="Text Placeholder 2">
            <a:extLst>
              <a:ext uri="{FF2B5EF4-FFF2-40B4-BE49-F238E27FC236}">
                <a16:creationId xmlns:a16="http://schemas.microsoft.com/office/drawing/2014/main" id="{54F22AE7-0E3F-42EA-8938-98CA12365F0A}"/>
              </a:ext>
            </a:extLst>
          </p:cNvPr>
          <p:cNvSpPr>
            <a:spLocks noGrp="1"/>
          </p:cNvSpPr>
          <p:nvPr>
            <p:ph type="body" sz="quarter" idx="4294967295"/>
          </p:nvPr>
        </p:nvSpPr>
        <p:spPr>
          <a:xfrm>
            <a:off x="384175" y="971907"/>
            <a:ext cx="6089650" cy="2716212"/>
          </a:xfrm>
        </p:spPr>
        <p:txBody>
          <a:bodyPr>
            <a:normAutofit/>
          </a:bodyPr>
          <a:lstStyle/>
          <a:p>
            <a:r>
              <a:rPr lang="en-US" sz="1600" dirty="0"/>
              <a:t>We use system dynamics to model the waste-to-energy (WTE) system in the U.S. </a:t>
            </a:r>
          </a:p>
          <a:p>
            <a:r>
              <a:rPr lang="en-US" sz="1600" dirty="0"/>
              <a:t>System dynamics is a modeling approach that uses coupled ordinary differential equations to represent complex (non-linear) systems.</a:t>
            </a:r>
          </a:p>
          <a:p>
            <a:r>
              <a:rPr lang="en-US" sz="1600" dirty="0"/>
              <a:t>SD was developed at MIT in the 1940s by Jay Forrester and has been applied to a variety of problems at several large organizations (e.g., GE, GM, U.S. Navy, U.S. DOE).</a:t>
            </a:r>
          </a:p>
          <a:p>
            <a:r>
              <a:rPr lang="en-US" sz="1600" dirty="0"/>
              <a:t>SD practitioners use systems thinking, management insights, and computation to hypothesize, test, and refine endogenous explanations of system change.</a:t>
            </a:r>
          </a:p>
          <a:p>
            <a:endParaRPr lang="en-US" sz="1600" dirty="0"/>
          </a:p>
        </p:txBody>
      </p:sp>
      <p:graphicFrame>
        <p:nvGraphicFramePr>
          <p:cNvPr id="5" name="Object 4">
            <a:extLst>
              <a:ext uri="{FF2B5EF4-FFF2-40B4-BE49-F238E27FC236}">
                <a16:creationId xmlns:a16="http://schemas.microsoft.com/office/drawing/2014/main" id="{B2251351-2F9D-4568-B2C0-1326A98A4355}"/>
              </a:ext>
            </a:extLst>
          </p:cNvPr>
          <p:cNvGraphicFramePr>
            <a:graphicFrameLocks noChangeAspect="1"/>
          </p:cNvGraphicFramePr>
          <p:nvPr>
            <p:extLst>
              <p:ext uri="{D42A27DB-BD31-4B8C-83A1-F6EECF244321}">
                <p14:modId xmlns:p14="http://schemas.microsoft.com/office/powerpoint/2010/main" val="2203701115"/>
              </p:ext>
            </p:extLst>
          </p:nvPr>
        </p:nvGraphicFramePr>
        <p:xfrm>
          <a:off x="3257934" y="4426436"/>
          <a:ext cx="3072690" cy="479812"/>
        </p:xfrm>
        <a:graphic>
          <a:graphicData uri="http://schemas.openxmlformats.org/presentationml/2006/ole">
            <mc:AlternateContent xmlns:mc="http://schemas.openxmlformats.org/markup-compatibility/2006">
              <mc:Choice xmlns:v="urn:schemas-microsoft-com:vml" Requires="v">
                <p:oleObj spid="_x0000_s2105" name="Equation" r:id="rId4" imgW="3086100" imgH="482600" progId="Equation.3">
                  <p:embed/>
                </p:oleObj>
              </mc:Choice>
              <mc:Fallback>
                <p:oleObj name="Equation" r:id="rId4" imgW="3086100" imgH="482600" progId="Equation.3">
                  <p:embed/>
                  <p:pic>
                    <p:nvPicPr>
                      <p:cNvPr id="5" name="Object 4">
                        <a:extLst>
                          <a:ext uri="{FF2B5EF4-FFF2-40B4-BE49-F238E27FC236}">
                            <a16:creationId xmlns:a16="http://schemas.microsoft.com/office/drawing/2014/main" id="{059A3F03-5326-424B-A927-B6B90914B7B2}"/>
                          </a:ext>
                        </a:extLst>
                      </p:cNvPr>
                      <p:cNvPicPr/>
                      <p:nvPr/>
                    </p:nvPicPr>
                    <p:blipFill>
                      <a:blip r:embed="rId5"/>
                      <a:stretch>
                        <a:fillRect/>
                      </a:stretch>
                    </p:blipFill>
                    <p:spPr>
                      <a:xfrm>
                        <a:off x="3257934" y="4426436"/>
                        <a:ext cx="3072690" cy="479812"/>
                      </a:xfrm>
                      <a:prstGeom prst="rect">
                        <a:avLst/>
                      </a:prstGeom>
                    </p:spPr>
                  </p:pic>
                </p:oleObj>
              </mc:Fallback>
            </mc:AlternateContent>
          </a:graphicData>
        </a:graphic>
      </p:graphicFrame>
      <p:pic>
        <p:nvPicPr>
          <p:cNvPr id="6" name="Content Placeholder 10">
            <a:extLst>
              <a:ext uri="{FF2B5EF4-FFF2-40B4-BE49-F238E27FC236}">
                <a16:creationId xmlns:a16="http://schemas.microsoft.com/office/drawing/2014/main" id="{A3EC1D47-23B9-4F1B-9A30-D84AD41F701E}"/>
              </a:ext>
            </a:extLst>
          </p:cNvPr>
          <p:cNvPicPr>
            <a:picLocks noChangeAspect="1"/>
          </p:cNvPicPr>
          <p:nvPr/>
        </p:nvPicPr>
        <p:blipFill>
          <a:blip r:embed="rId6"/>
          <a:srcRect l="1714" r="1714"/>
          <a:stretch>
            <a:fillRect/>
          </a:stretch>
        </p:blipFill>
        <p:spPr>
          <a:xfrm>
            <a:off x="1047414" y="3883511"/>
            <a:ext cx="1861457" cy="1085850"/>
          </a:xfrm>
          <a:prstGeom prst="rect">
            <a:avLst/>
          </a:prstGeom>
        </p:spPr>
      </p:pic>
      <p:pic>
        <p:nvPicPr>
          <p:cNvPr id="7" name="Picture 6">
            <a:extLst>
              <a:ext uri="{FF2B5EF4-FFF2-40B4-BE49-F238E27FC236}">
                <a16:creationId xmlns:a16="http://schemas.microsoft.com/office/drawing/2014/main" id="{E658FC73-CC02-49FE-9355-C456B3E0B5C8}"/>
              </a:ext>
            </a:extLst>
          </p:cNvPr>
          <p:cNvPicPr>
            <a:picLocks noChangeAspect="1"/>
          </p:cNvPicPr>
          <p:nvPr/>
        </p:nvPicPr>
        <p:blipFill>
          <a:blip r:embed="rId7"/>
          <a:stretch>
            <a:fillRect/>
          </a:stretch>
        </p:blipFill>
        <p:spPr>
          <a:xfrm>
            <a:off x="3257934" y="3551369"/>
            <a:ext cx="3071812" cy="843243"/>
          </a:xfrm>
          <a:prstGeom prst="rect">
            <a:avLst/>
          </a:prstGeom>
        </p:spPr>
      </p:pic>
    </p:spTree>
    <p:extLst>
      <p:ext uri="{BB962C8B-B14F-4D97-AF65-F5344CB8AC3E}">
        <p14:creationId xmlns:p14="http://schemas.microsoft.com/office/powerpoint/2010/main" val="2960181415"/>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_NREL-presentation" id="{28A86C37-46E7-BD4B-B3A2-132CEE94BBED}" vid="{5A403F52-45A5-9C4F-BDF0-27055456C1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657</TotalTime>
  <Words>6191</Words>
  <Application>Microsoft Office PowerPoint</Application>
  <PresentationFormat>Custom</PresentationFormat>
  <Paragraphs>798</Paragraphs>
  <Slides>60</Slides>
  <Notes>33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7" baseType="lpstr">
      <vt:lpstr>Arial</vt:lpstr>
      <vt:lpstr>Calibri</vt:lpstr>
      <vt:lpstr>Cambria Math</vt:lpstr>
      <vt:lpstr>Courier New</vt:lpstr>
      <vt:lpstr>Wingdings</vt:lpstr>
      <vt:lpstr>Office Theme</vt:lpstr>
      <vt:lpstr>Equation</vt:lpstr>
      <vt:lpstr>PowerPoint Presentation</vt:lpstr>
      <vt:lpstr>Project Goals</vt:lpstr>
      <vt:lpstr>Quad Chart Overview</vt:lpstr>
      <vt:lpstr>PowerPoint Presentation</vt:lpstr>
      <vt:lpstr>Simulating Industrial Trajectories</vt:lpstr>
      <vt:lpstr>PowerPoint Presentation</vt:lpstr>
      <vt:lpstr>Personnel and Responsibilities</vt:lpstr>
      <vt:lpstr> Management Workflow</vt:lpstr>
      <vt:lpstr>System Dynamics Modeling</vt:lpstr>
      <vt:lpstr>WESyS is Focused on Endogenous Behavior</vt:lpstr>
      <vt:lpstr>Success Factors</vt:lpstr>
      <vt:lpstr>PowerPoint Presentation</vt:lpstr>
      <vt:lpstr>Accomplishments: Milestones </vt:lpstr>
      <vt:lpstr>Results: Sensitivity Study of WESyS</vt:lpstr>
      <vt:lpstr>Results: Factors Varied in Study</vt:lpstr>
      <vt:lpstr>Results: Study Design and Analysis</vt:lpstr>
      <vt:lpstr>Results: Summary of CA Energy Trends</vt:lpstr>
      <vt:lpstr>Results Among Biogas Sources: CA</vt:lpstr>
      <vt:lpstr>PowerPoint Presentation</vt:lpstr>
      <vt:lpstr>Relevance to Stakeholders</vt:lpstr>
      <vt:lpstr>Relevance to Stakeholders</vt:lpstr>
      <vt:lpstr>Looking Forward</vt:lpstr>
      <vt:lpstr>Summary</vt:lpstr>
      <vt:lpstr>PowerPoint Presentation</vt:lpstr>
      <vt:lpstr>PowerPoint Presentation</vt:lpstr>
      <vt:lpstr>Peer Review 2017 Comments and Responses</vt:lpstr>
      <vt:lpstr>PowerPoint Presentation</vt:lpstr>
      <vt:lpstr>Milestone Information</vt:lpstr>
      <vt:lpstr>PowerPoint Presentation</vt:lpstr>
      <vt:lpstr>Overview</vt:lpstr>
      <vt:lpstr>Introduction</vt:lpstr>
      <vt:lpstr>Objective</vt:lpstr>
      <vt:lpstr>PowerPoint Presentation</vt:lpstr>
      <vt:lpstr>Influence Diagram for WESyS </vt:lpstr>
      <vt:lpstr>Factors Varied in Study</vt:lpstr>
      <vt:lpstr>Study Design and Analysis</vt:lpstr>
      <vt:lpstr>Variance Decomposition</vt:lpstr>
      <vt:lpstr>Local Sensitivity</vt:lpstr>
      <vt:lpstr>PowerPoint Presentation</vt:lpstr>
      <vt:lpstr>Summary of CA Biogas Trends</vt:lpstr>
      <vt:lpstr>Summary of ROTUS Biogas Trends</vt:lpstr>
      <vt:lpstr>Summary of Impactful System Factors</vt:lpstr>
      <vt:lpstr>PowerPoint Presentation</vt:lpstr>
      <vt:lpstr>Orientation and Caveats</vt:lpstr>
      <vt:lpstr>Results by Biogas Source</vt:lpstr>
      <vt:lpstr>Results by Technology</vt:lpstr>
      <vt:lpstr>PowerPoint Presentation</vt:lpstr>
      <vt:lpstr>Total Effects Results for CA</vt:lpstr>
      <vt:lpstr>Results Among Biogas Sources: CA</vt:lpstr>
      <vt:lpstr>Results Among Technologies: CA</vt:lpstr>
      <vt:lpstr>PowerPoint Presentation</vt:lpstr>
      <vt:lpstr>Total Effects Results for ROTUS</vt:lpstr>
      <vt:lpstr>Results Among Biogas Sources: ROTUS</vt:lpstr>
      <vt:lpstr>Results Among Technologies: ROTUS</vt:lpstr>
      <vt:lpstr>PowerPoint Presentation</vt:lpstr>
      <vt:lpstr>Landfills are the Largest Source of Biogas</vt:lpstr>
      <vt:lpstr>Low TRL Technologies Need Increased Maturity to Become Competitive</vt:lpstr>
      <vt:lpstr>Research and Development Efforts Drive Energy Production from Biogas</vt:lpstr>
      <vt:lpstr>Conclusions</vt:lpstr>
      <vt:lpstr>Conclusions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16x9 Presentation Template</dc:title>
  <dc:subject>Use this PowerPoint template for presenting on widescreens.</dc:subject>
  <dc:creator>Schroeder, Joelynn</dc:creator>
  <cp:lastModifiedBy>Inman, Daniel</cp:lastModifiedBy>
  <cp:revision>79</cp:revision>
  <cp:lastPrinted>2018-01-04T20:30:58Z</cp:lastPrinted>
  <dcterms:created xsi:type="dcterms:W3CDTF">2018-06-14T22:02:21Z</dcterms:created>
  <dcterms:modified xsi:type="dcterms:W3CDTF">2019-02-14T16:36:25Z</dcterms:modified>
</cp:coreProperties>
</file>